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0" r:id="rId2"/>
    <p:sldId id="354" r:id="rId3"/>
    <p:sldId id="352" r:id="rId4"/>
    <p:sldId id="356" r:id="rId5"/>
    <p:sldId id="355" r:id="rId6"/>
    <p:sldId id="353" r:id="rId7"/>
    <p:sldId id="3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E029F-54E0-41B0-92A0-2434776701A8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19EFB-E94C-43EA-A8F2-4EA8733833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1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49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C84BD-97A9-3EB6-6B7D-E5DD4C624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E29838-BD9D-7DEC-1DFE-1B30AAE5F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BBCB0F-4CBB-2386-3379-7577D3587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C28C10-346E-49C3-BB06-BBDBF647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77120-8C6E-81E3-3F65-73D3FC5A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0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4CD2AC-A4CB-827F-BCB5-96BD9281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5D0E94-3F4A-190B-CB2C-9E9E70D25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A78A8-D9A6-71E3-DE0C-55E1C196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4F3659-753C-8406-4C91-E818B49F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28B3E-B0DA-11A9-E479-0A7AD4DF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088B5E-3E54-521D-E2F9-A433CA069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C8C377-3413-86FA-15BB-22C6A1DE2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96B829-5043-FA4B-B592-E37236D1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1A9E9-46C5-860E-A9EF-76A4EAC1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BEA24-D307-779B-B63A-6D0B255C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38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e lib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" name="Forme libre 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2" name="Forme libre 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18" name="Espace réservé du texte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66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5CA7E-6FA1-4C62-4E9A-41B53A08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DBA4E-8D78-EBCF-5A96-EDEC46205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69A68A-7B96-F030-214A-6C4B0DA6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AC4A88-49A9-0843-6507-735E62C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0B7242-6676-961F-4FB5-02BFF8D9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98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E9D45C-73E0-6CC3-93D9-6ADCE24DC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D03C08-D15A-47B5-F68D-B412CF570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365422-57C5-A445-C6EF-86EA295D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A8A325-25FB-9AA0-97FA-B6AD5E26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906A1-49AC-707E-F050-3822E6E8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11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20079F-6762-D141-42F4-35E838C0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48A9D9-2392-A015-885F-3CE3FFFAA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2AE993-C3ED-5F2C-080E-2D2FE3C17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6943DC-63B6-9E2B-0BB8-61914CC6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A948CC-BAAE-2899-6293-124469E2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7EC959-C2D7-B20E-291F-A4BB061F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27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13800-B0E1-ABAF-DE6E-34C461E0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2E80A2-7A12-FA43-8804-FBA88FA3F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A40918-44C1-DDAF-6837-1ACD5EE7C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45F12C-A056-3B93-9C11-CE1FA49C3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CBA906-601A-01E5-DA4F-639AFBD8B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9DC343-59D0-9E3D-F235-123C7F4FC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ABEA6AD-28D7-CD45-D937-B46E891F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695C94-22C7-BD40-E044-F1D9BB75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3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1E2BE-8280-225C-8686-E1F26528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C5AD12-C876-44B3-C3A7-68AB9CED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10F83B-FFB6-E82B-05B7-9EF0B5A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DF00C5-8434-6B24-6352-34D9AE50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38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245E58-ABA5-1346-AB40-B1337CCA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447131-FB3E-D160-C31F-979AA54B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73F8C1-7062-3E89-9F24-B7D6DBFC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8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60D27-A459-E94D-2C5C-D2748E42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5EC5B4-A375-1337-4146-EDDAA527F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967433-9E1F-A90F-249F-BDA1377C3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4D3571-0B76-5781-D7D7-CFF36AE7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3BCC58-4639-662B-2767-F63F6E7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816986-7DCF-B117-F3D3-A28F6643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40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8CAA9-2E6C-B07F-B7BE-D32F97B19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1F1C6F-9133-ED12-B491-36419DD62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C94179-5DFB-61A3-4B18-1989E07B3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1FEFB-50F2-E7B9-9A5E-66A7CBF6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A19B74-7B63-F2CC-D17A-2DD57672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9E0AA7-2C8B-DD64-0D5F-F45EC416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9D5C5F-F503-21C7-8EF9-57960FDE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40E9E2-4F5D-B817-562A-CD66739B8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48098-838D-17BE-5C6F-2A84E1EC5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0B7B5-BB54-437F-B93C-72EE16B486F1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AB1778-C108-4A29-7794-F2AF4A532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F3B73A-F324-C0AE-4E41-E2F329EAA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0684C-119E-4EF4-9356-9A12144D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87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2770" y="133565"/>
            <a:ext cx="9429666" cy="3750066"/>
          </a:xfrm>
        </p:spPr>
        <p:txBody>
          <a:bodyPr rtlCol="0" anchor="ctr"/>
          <a:lstStyle/>
          <a:p>
            <a:pPr algn="ctr"/>
            <a:r>
              <a:rPr lang="fr-FR" sz="5400" dirty="0"/>
              <a:t>COMPTE ADMINISTRATIF 2023 </a:t>
            </a:r>
            <a:br>
              <a:rPr lang="fr-FR" sz="5400" dirty="0"/>
            </a:br>
            <a:r>
              <a:rPr lang="fr-FR" sz="5400" dirty="0"/>
              <a:t>ET </a:t>
            </a:r>
            <a:br>
              <a:rPr lang="fr-FR" sz="5400" dirty="0"/>
            </a:br>
            <a:r>
              <a:rPr lang="fr-FR" sz="5400" dirty="0"/>
              <a:t>BUDGET PRIMITIF 2024</a:t>
            </a:r>
            <a:br>
              <a:rPr lang="fr-FR" sz="5400" dirty="0"/>
            </a:br>
            <a:r>
              <a:rPr lang="fr-FR" sz="5400" dirty="0"/>
              <a:t>RESIDENCE AUTONOMIE </a:t>
            </a:r>
            <a:br>
              <a:rPr lang="fr-FR" sz="5400" dirty="0"/>
            </a:br>
            <a:r>
              <a:rPr lang="fr-FR" sz="5400" dirty="0"/>
              <a:t>ISNEAUVILLE 76230 </a:t>
            </a:r>
            <a:endParaRPr lang="en-US" sz="5400" dirty="0"/>
          </a:p>
        </p:txBody>
      </p:sp>
      <p:sp>
        <p:nvSpPr>
          <p:cNvPr id="3" name="Espace réservé au texte 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r-FR" sz="2400" dirty="0">
                <a:latin typeface="+mj-lt"/>
              </a:rPr>
              <a:t>NOTE DE PRESENTATION BREVE ET SYNTHETIQUE</a:t>
            </a:r>
            <a:endParaRPr lang="en-US" sz="2400" b="1" dirty="0"/>
          </a:p>
          <a:p>
            <a:endParaRPr lang="fr-FR" dirty="0">
              <a:latin typeface="Franklin Gothic Demi"/>
            </a:endParaRPr>
          </a:p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00127-36EE-0885-34BA-47401E12A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générale du budget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B7852B37-FF03-456B-3CE5-C177DBC1E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76498"/>
              </p:ext>
            </p:extLst>
          </p:nvPr>
        </p:nvGraphicFramePr>
        <p:xfrm>
          <a:off x="2023706" y="2267339"/>
          <a:ext cx="8144587" cy="78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70">
                  <a:extLst>
                    <a:ext uri="{9D8B030D-6E8A-4147-A177-3AD203B41FA5}">
                      <a16:colId xmlns:a16="http://schemas.microsoft.com/office/drawing/2014/main" val="1883592053"/>
                    </a:ext>
                  </a:extLst>
                </a:gridCol>
                <a:gridCol w="2701384">
                  <a:extLst>
                    <a:ext uri="{9D8B030D-6E8A-4147-A177-3AD203B41FA5}">
                      <a16:colId xmlns:a16="http://schemas.microsoft.com/office/drawing/2014/main" val="31555049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02785791"/>
                    </a:ext>
                  </a:extLst>
                </a:gridCol>
              </a:tblGrid>
              <a:tr h="393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RECETTES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68746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TOTAL DU BUDGET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529 950 €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631 213,82 €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765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00127-36EE-0885-34BA-47401E12A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générale du budget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B7852B37-FF03-456B-3CE5-C177DBC1E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57869"/>
              </p:ext>
            </p:extLst>
          </p:nvPr>
        </p:nvGraphicFramePr>
        <p:xfrm>
          <a:off x="2032000" y="2230016"/>
          <a:ext cx="8127999" cy="298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282">
                  <a:extLst>
                    <a:ext uri="{9D8B030D-6E8A-4147-A177-3AD203B41FA5}">
                      <a16:colId xmlns:a16="http://schemas.microsoft.com/office/drawing/2014/main" val="1883592053"/>
                    </a:ext>
                  </a:extLst>
                </a:gridCol>
                <a:gridCol w="2701384">
                  <a:extLst>
                    <a:ext uri="{9D8B030D-6E8A-4147-A177-3AD203B41FA5}">
                      <a16:colId xmlns:a16="http://schemas.microsoft.com/office/drawing/2014/main" val="31555049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02785791"/>
                    </a:ext>
                  </a:extLst>
                </a:gridCol>
              </a:tblGrid>
              <a:tr h="393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RECETTES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68746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fr-FR" dirty="0"/>
                        <a:t>Crédits de fonctionnement votés au titre du présent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419 950 €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264 771,33 €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84170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fr-FR" dirty="0"/>
                        <a:t>Reste à réaliser de l’exercice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936036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fr-FR" dirty="0"/>
                        <a:t>Résultat 2023 de fonctionnement reporté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256 442,49 €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0032851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419 950 €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521 213,82 €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765968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09FB50E1-86AB-481E-4E00-4AA9BE7F6075}"/>
              </a:ext>
            </a:extLst>
          </p:cNvPr>
          <p:cNvSpPr txBox="1"/>
          <p:nvPr/>
        </p:nvSpPr>
        <p:spPr>
          <a:xfrm>
            <a:off x="2032000" y="1690688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FONCTIONNEMENT</a:t>
            </a:r>
          </a:p>
        </p:txBody>
      </p:sp>
    </p:spTree>
    <p:extLst>
      <p:ext uri="{BB962C8B-B14F-4D97-AF65-F5344CB8AC3E}">
        <p14:creationId xmlns:p14="http://schemas.microsoft.com/office/powerpoint/2010/main" val="175937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00127-36EE-0885-34BA-47401E12A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581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Présentation générale du budget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FB50E1-86AB-481E-4E00-4AA9BE7F6075}"/>
              </a:ext>
            </a:extLst>
          </p:cNvPr>
          <p:cNvSpPr txBox="1"/>
          <p:nvPr/>
        </p:nvSpPr>
        <p:spPr>
          <a:xfrm>
            <a:off x="2032000" y="1690688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DEPENSES DE FONCTIONNEMENT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1551CBB-067F-ED4F-8E01-7AF8C8CBC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27354"/>
              </p:ext>
            </p:extLst>
          </p:nvPr>
        </p:nvGraphicFramePr>
        <p:xfrm>
          <a:off x="442167" y="1810139"/>
          <a:ext cx="11307666" cy="235584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762198">
                  <a:extLst>
                    <a:ext uri="{9D8B030D-6E8A-4147-A177-3AD203B41FA5}">
                      <a16:colId xmlns:a16="http://schemas.microsoft.com/office/drawing/2014/main" val="4284935866"/>
                    </a:ext>
                  </a:extLst>
                </a:gridCol>
                <a:gridCol w="3772734">
                  <a:extLst>
                    <a:ext uri="{9D8B030D-6E8A-4147-A177-3AD203B41FA5}">
                      <a16:colId xmlns:a16="http://schemas.microsoft.com/office/drawing/2014/main" val="3929653091"/>
                    </a:ext>
                  </a:extLst>
                </a:gridCol>
                <a:gridCol w="3772734">
                  <a:extLst>
                    <a:ext uri="{9D8B030D-6E8A-4147-A177-3AD203B41FA5}">
                      <a16:colId xmlns:a16="http://schemas.microsoft.com/office/drawing/2014/main" val="3356240742"/>
                    </a:ext>
                  </a:extLst>
                </a:gridCol>
              </a:tblGrid>
              <a:tr h="36656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Libellé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Budget 2023 réalisé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Proposition budget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6781"/>
                  </a:ext>
                </a:extLst>
              </a:tr>
              <a:tr h="366560">
                <a:tc>
                  <a:txBody>
                    <a:bodyPr/>
                    <a:lstStyle/>
                    <a:p>
                      <a:r>
                        <a:rPr lang="fr-FR" sz="1600" b="1" dirty="0"/>
                        <a:t>Produits de la tarification (loyers + caf)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208 050,81 €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203 000,00 €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250862"/>
                  </a:ext>
                </a:extLst>
              </a:tr>
              <a:tr h="633149">
                <a:tc>
                  <a:txBody>
                    <a:bodyPr/>
                    <a:lstStyle/>
                    <a:p>
                      <a:r>
                        <a:rPr lang="fr-FR" sz="1600" b="1" dirty="0"/>
                        <a:t>Autres charges d’exploitation (</a:t>
                      </a:r>
                      <a:r>
                        <a:rPr lang="fr-FR" sz="1600" b="1" dirty="0" err="1"/>
                        <a:t>fctva</a:t>
                      </a:r>
                      <a:r>
                        <a:rPr lang="fr-FR" sz="1600" b="1" dirty="0"/>
                        <a:t> forfait autonomie, transfert exceptionnel, subventions </a:t>
                      </a:r>
                      <a:r>
                        <a:rPr lang="fr-FR" sz="1600" b="1" dirty="0" err="1"/>
                        <a:t>segur</a:t>
                      </a:r>
                      <a:r>
                        <a:rPr lang="fr-FR" sz="1600" b="1" dirty="0"/>
                        <a:t> et </a:t>
                      </a:r>
                      <a:r>
                        <a:rPr lang="fr-FR" sz="1600" b="1" dirty="0" err="1"/>
                        <a:t>departement</a:t>
                      </a:r>
                      <a:r>
                        <a:rPr lang="fr-FR" sz="16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30 952,78 €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61 771,33 €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0776903"/>
                  </a:ext>
                </a:extLst>
              </a:tr>
              <a:tr h="39988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Report résultat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44 961,43 €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256 442, 49 €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204993"/>
                  </a:ext>
                </a:extLst>
              </a:tr>
              <a:tr h="39988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283 965,02 €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521 213,82 €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12346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BD49385-929B-687B-214A-633B3102C0DE}"/>
              </a:ext>
            </a:extLst>
          </p:cNvPr>
          <p:cNvSpPr txBox="1"/>
          <p:nvPr/>
        </p:nvSpPr>
        <p:spPr>
          <a:xfrm>
            <a:off x="2694990" y="914757"/>
            <a:ext cx="6802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RECETTES DE FONCTIONNEMENT</a:t>
            </a:r>
          </a:p>
        </p:txBody>
      </p:sp>
    </p:spTree>
    <p:extLst>
      <p:ext uri="{BB962C8B-B14F-4D97-AF65-F5344CB8AC3E}">
        <p14:creationId xmlns:p14="http://schemas.microsoft.com/office/powerpoint/2010/main" val="366658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00127-36EE-0885-34BA-47401E12A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581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Présentation générale du budget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FB50E1-86AB-481E-4E00-4AA9BE7F6075}"/>
              </a:ext>
            </a:extLst>
          </p:cNvPr>
          <p:cNvSpPr txBox="1"/>
          <p:nvPr/>
        </p:nvSpPr>
        <p:spPr>
          <a:xfrm>
            <a:off x="2032000" y="1690688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DEPENSES DE FONCTIONNEMENT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1551CBB-067F-ED4F-8E01-7AF8C8CBC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86912"/>
              </p:ext>
            </p:extLst>
          </p:nvPr>
        </p:nvGraphicFramePr>
        <p:xfrm>
          <a:off x="442167" y="1576873"/>
          <a:ext cx="11307666" cy="279842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762198">
                  <a:extLst>
                    <a:ext uri="{9D8B030D-6E8A-4147-A177-3AD203B41FA5}">
                      <a16:colId xmlns:a16="http://schemas.microsoft.com/office/drawing/2014/main" val="4284935866"/>
                    </a:ext>
                  </a:extLst>
                </a:gridCol>
                <a:gridCol w="3772734">
                  <a:extLst>
                    <a:ext uri="{9D8B030D-6E8A-4147-A177-3AD203B41FA5}">
                      <a16:colId xmlns:a16="http://schemas.microsoft.com/office/drawing/2014/main" val="3929653091"/>
                    </a:ext>
                  </a:extLst>
                </a:gridCol>
                <a:gridCol w="3772734">
                  <a:extLst>
                    <a:ext uri="{9D8B030D-6E8A-4147-A177-3AD203B41FA5}">
                      <a16:colId xmlns:a16="http://schemas.microsoft.com/office/drawing/2014/main" val="3356240742"/>
                    </a:ext>
                  </a:extLst>
                </a:gridCol>
              </a:tblGrid>
              <a:tr h="32230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Libellé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 Budget 2023 réalisé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Proposition budget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6781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r>
                        <a:rPr lang="fr-FR" sz="1600" b="1" dirty="0"/>
                        <a:t>Autres charges d’exploitation (eau, élec, gaz entretien tel, activités)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30 765,02 €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135 400 €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50862"/>
                  </a:ext>
                </a:extLst>
              </a:tr>
              <a:tr h="451465">
                <a:tc>
                  <a:txBody>
                    <a:bodyPr/>
                    <a:lstStyle/>
                    <a:p>
                      <a:r>
                        <a:rPr lang="fr-FR" sz="1600" b="1" dirty="0"/>
                        <a:t>Charges de personnel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 48 980,56 €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68 830,00 €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76903"/>
                  </a:ext>
                </a:extLst>
              </a:tr>
              <a:tr h="341269">
                <a:tc>
                  <a:txBody>
                    <a:bodyPr/>
                    <a:lstStyle/>
                    <a:p>
                      <a:r>
                        <a:rPr lang="fr-FR" sz="1600" b="1" dirty="0"/>
                        <a:t>Dépenses afférentes à la structure (locations seine habitat, travaux et acquisitions matériel, outillage assurance, taxes foncières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132 458,90 €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215 720,00 €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956933"/>
                  </a:ext>
                </a:extLst>
              </a:tr>
              <a:tr h="361698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212 204,48€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419 950,00 €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20499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BD49385-929B-687B-214A-633B3102C0DE}"/>
              </a:ext>
            </a:extLst>
          </p:cNvPr>
          <p:cNvSpPr txBox="1"/>
          <p:nvPr/>
        </p:nvSpPr>
        <p:spPr>
          <a:xfrm>
            <a:off x="2694990" y="914757"/>
            <a:ext cx="6802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DEPENSES DE FONCTIONNEMENT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0B041FE-A03D-97E9-6BF2-DE8CF7CB68B6}"/>
              </a:ext>
            </a:extLst>
          </p:cNvPr>
          <p:cNvSpPr txBox="1"/>
          <p:nvPr/>
        </p:nvSpPr>
        <p:spPr>
          <a:xfrm>
            <a:off x="595901" y="4668082"/>
            <a:ext cx="96679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Précisions complémentaires : </a:t>
            </a:r>
          </a:p>
          <a:p>
            <a:r>
              <a:rPr lang="fr-FR" dirty="0"/>
              <a:t>Les charges de personnel sont augmentées en 2024 du fait de la création d’un poste d’agent technique pour l’entretien 4h/semaine + astreintes week-end.</a:t>
            </a:r>
          </a:p>
          <a:p>
            <a:r>
              <a:rPr lang="fr-FR" dirty="0"/>
              <a:t>Les dépenses afférentes à la structure sont également prévues à la hausse du fait des coûts de l’énergie (anomalie de facturation par le fournisseur). Les dépenses 2023 vont être mandatées sur 2024. Il y a également les travaux et équipements prévus pour 2024.</a:t>
            </a:r>
          </a:p>
        </p:txBody>
      </p:sp>
    </p:spTree>
    <p:extLst>
      <p:ext uri="{BB962C8B-B14F-4D97-AF65-F5344CB8AC3E}">
        <p14:creationId xmlns:p14="http://schemas.microsoft.com/office/powerpoint/2010/main" val="414971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00127-36EE-0885-34BA-47401E12A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générale du budget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B7852B37-FF03-456B-3CE5-C177DBC1E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400815"/>
              </p:ext>
            </p:extLst>
          </p:nvPr>
        </p:nvGraphicFramePr>
        <p:xfrm>
          <a:off x="2032000" y="2230016"/>
          <a:ext cx="8127999" cy="285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282">
                  <a:extLst>
                    <a:ext uri="{9D8B030D-6E8A-4147-A177-3AD203B41FA5}">
                      <a16:colId xmlns:a16="http://schemas.microsoft.com/office/drawing/2014/main" val="1883592053"/>
                    </a:ext>
                  </a:extLst>
                </a:gridCol>
                <a:gridCol w="2701384">
                  <a:extLst>
                    <a:ext uri="{9D8B030D-6E8A-4147-A177-3AD203B41FA5}">
                      <a16:colId xmlns:a16="http://schemas.microsoft.com/office/drawing/2014/main" val="31555049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02785791"/>
                    </a:ext>
                  </a:extLst>
                </a:gridCol>
              </a:tblGrid>
              <a:tr h="393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RECETTES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68746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fr-FR" dirty="0"/>
                        <a:t>Travaux et acquisitions et cautions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110 000 €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84170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fr-FR" dirty="0"/>
                        <a:t>Cautions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                2 500 €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936036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fr-FR" dirty="0"/>
                        <a:t>FCTVA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2 819,67 €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2841378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fr-FR" dirty="0"/>
                        <a:t>Résultat 2023 de fonctionnement reporté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104 680,33 €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0032851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110 000 €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110 000 €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765968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09FB50E1-86AB-481E-4E00-4AA9BE7F6075}"/>
              </a:ext>
            </a:extLst>
          </p:cNvPr>
          <p:cNvSpPr txBox="1"/>
          <p:nvPr/>
        </p:nvSpPr>
        <p:spPr>
          <a:xfrm>
            <a:off x="2032000" y="1690688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INVESTISSEMENT</a:t>
            </a:r>
          </a:p>
        </p:txBody>
      </p:sp>
    </p:spTree>
    <p:extLst>
      <p:ext uri="{BB962C8B-B14F-4D97-AF65-F5344CB8AC3E}">
        <p14:creationId xmlns:p14="http://schemas.microsoft.com/office/powerpoint/2010/main" val="39809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887DC-72B4-4D6A-A8AE-94A8429A1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679" y="239728"/>
            <a:ext cx="5870510" cy="63325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b="1" dirty="0">
                <a:solidFill>
                  <a:srgbClr val="00B050"/>
                </a:solidFill>
              </a:rPr>
              <a:t>DETAILS TRAVAUX ACQUISITIONS INVESTISSEMENT FONCTIONNEMENT</a:t>
            </a:r>
            <a:endParaRPr lang="fr-FR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250D0FB2-6FFA-B16B-3B28-A035D0850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45534"/>
              </p:ext>
            </p:extLst>
          </p:nvPr>
        </p:nvGraphicFramePr>
        <p:xfrm>
          <a:off x="2044557" y="998375"/>
          <a:ext cx="6688477" cy="4456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218">
                  <a:extLst>
                    <a:ext uri="{9D8B030D-6E8A-4147-A177-3AD203B41FA5}">
                      <a16:colId xmlns:a16="http://schemas.microsoft.com/office/drawing/2014/main" val="2966736214"/>
                    </a:ext>
                  </a:extLst>
                </a:gridCol>
                <a:gridCol w="3531259">
                  <a:extLst>
                    <a:ext uri="{9D8B030D-6E8A-4147-A177-3AD203B41FA5}">
                      <a16:colId xmlns:a16="http://schemas.microsoft.com/office/drawing/2014/main" val="31038813"/>
                    </a:ext>
                  </a:extLst>
                </a:gridCol>
              </a:tblGrid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Investissements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Prévisions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36615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LOGICIEL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623814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LUMINAIRES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5 500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308308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INTERPHONES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35 000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263430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BORNE 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5905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CUISINES 3 APPTS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5 500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23707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DOUCHES 4 APPTS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957324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SOLS 3 APPTS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5 500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766472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422233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Fonctionnement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Prévisions 2024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633739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PEINTURE CAGE D’ESCALIER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217883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JARDINIERES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6071"/>
                  </a:ext>
                </a:extLst>
              </a:tr>
              <a:tr h="342789">
                <a:tc>
                  <a:txBody>
                    <a:bodyPr/>
                    <a:lstStyle/>
                    <a:p>
                      <a:r>
                        <a:rPr lang="fr-FR" sz="1200" dirty="0"/>
                        <a:t>SOL SALLE POLYVALENTE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88475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014E5D9-2DF4-D2C8-B68D-407CC54C5EE6}"/>
              </a:ext>
            </a:extLst>
          </p:cNvPr>
          <p:cNvSpPr txBox="1"/>
          <p:nvPr/>
        </p:nvSpPr>
        <p:spPr>
          <a:xfrm>
            <a:off x="9072081" y="3842535"/>
            <a:ext cx="277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Isneauville, le 29/03/2024</a:t>
            </a:r>
          </a:p>
          <a:p>
            <a:r>
              <a:rPr lang="fr-FR" dirty="0"/>
              <a:t>La Présidente,</a:t>
            </a:r>
          </a:p>
          <a:p>
            <a:r>
              <a:rPr lang="fr-FR" dirty="0"/>
              <a:t>Sylvie LAROCHE</a:t>
            </a:r>
          </a:p>
        </p:txBody>
      </p:sp>
    </p:spTree>
    <p:extLst>
      <p:ext uri="{BB962C8B-B14F-4D97-AF65-F5344CB8AC3E}">
        <p14:creationId xmlns:p14="http://schemas.microsoft.com/office/powerpoint/2010/main" val="851936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411</Words>
  <Application>Microsoft Office PowerPoint</Application>
  <PresentationFormat>Grand écran</PresentationFormat>
  <Paragraphs>106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Demi</vt:lpstr>
      <vt:lpstr>Thème Office</vt:lpstr>
      <vt:lpstr>COMPTE ADMINISTRATIF 2023  ET  BUDGET PRIMITIF 2024 RESIDENCE AUTONOMIE  ISNEAUVILLE 76230 </vt:lpstr>
      <vt:lpstr>Présentation générale du budget</vt:lpstr>
      <vt:lpstr>Présentation générale du budget</vt:lpstr>
      <vt:lpstr>Présentation générale du budget</vt:lpstr>
      <vt:lpstr>Présentation générale du budget</vt:lpstr>
      <vt:lpstr>Présentation générale du budget</vt:lpstr>
      <vt:lpstr>DETAILS TRAVAUX ACQUISITIONS INVESTISSEMENT FONCTIONNEMENT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PRIMITIF 2023</dc:title>
  <dc:creator>compt01</dc:creator>
  <cp:lastModifiedBy>Florence LEPRINCE</cp:lastModifiedBy>
  <cp:revision>30</cp:revision>
  <dcterms:created xsi:type="dcterms:W3CDTF">2023-04-18T08:57:50Z</dcterms:created>
  <dcterms:modified xsi:type="dcterms:W3CDTF">2024-04-25T16:37:23Z</dcterms:modified>
</cp:coreProperties>
</file>