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50" r:id="rId2"/>
    <p:sldId id="354" r:id="rId3"/>
    <p:sldId id="352" r:id="rId4"/>
    <p:sldId id="356" r:id="rId5"/>
    <p:sldId id="355" r:id="rId6"/>
    <p:sldId id="353" r:id="rId7"/>
  </p:sldIdLst>
  <p:sldSz cx="12192000" cy="6858000"/>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3" d="100"/>
          <a:sy n="93" d="100"/>
        </p:scale>
        <p:origin x="85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FB1E029F-54E0-41B0-92A0-2434776701A8}" type="datetimeFigureOut">
              <a:rPr lang="fr-FR" smtClean="0"/>
              <a:t>25/04/2024</a:t>
            </a:fld>
            <a:endParaRPr lang="fr-FR"/>
          </a:p>
        </p:txBody>
      </p:sp>
      <p:sp>
        <p:nvSpPr>
          <p:cNvPr id="4" name="Espace réservé de l'image des diapositive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B9819EFB-E94C-43EA-A8F2-4EA8733833F7}" type="slidenum">
              <a:rPr lang="fr-FR" smtClean="0"/>
              <a:t>‹N°›</a:t>
            </a:fld>
            <a:endParaRPr lang="fr-FR"/>
          </a:p>
        </p:txBody>
      </p:sp>
    </p:spTree>
    <p:extLst>
      <p:ext uri="{BB962C8B-B14F-4D97-AF65-F5344CB8AC3E}">
        <p14:creationId xmlns:p14="http://schemas.microsoft.com/office/powerpoint/2010/main" val="34042134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rtl="0"/>
            <a:fld id="{A89C7E07-3C67-C64C-8DA0-0404F6303970}" type="slidenum">
              <a:rPr lang="fr-FR" smtClean="0"/>
              <a:t>1</a:t>
            </a:fld>
            <a:endParaRPr lang="fr-FR"/>
          </a:p>
        </p:txBody>
      </p:sp>
    </p:spTree>
    <p:extLst>
      <p:ext uri="{BB962C8B-B14F-4D97-AF65-F5344CB8AC3E}">
        <p14:creationId xmlns:p14="http://schemas.microsoft.com/office/powerpoint/2010/main" val="3044497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45C84BD-97A9-3EB6-6B7D-E5DD4C62448C}"/>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87E29838-BD9D-7DEC-1DFE-1B30AAE5FA6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D4BBCB0F-4CBB-2386-3379-7577D35873FD}"/>
              </a:ext>
            </a:extLst>
          </p:cNvPr>
          <p:cNvSpPr>
            <a:spLocks noGrp="1"/>
          </p:cNvSpPr>
          <p:nvPr>
            <p:ph type="dt" sz="half" idx="10"/>
          </p:nvPr>
        </p:nvSpPr>
        <p:spPr/>
        <p:txBody>
          <a:bodyPr/>
          <a:lstStyle/>
          <a:p>
            <a:fld id="{9A50B7B5-BB54-437F-B93C-72EE16B486F1}" type="datetimeFigureOut">
              <a:rPr lang="fr-FR" smtClean="0"/>
              <a:t>25/04/2024</a:t>
            </a:fld>
            <a:endParaRPr lang="fr-FR"/>
          </a:p>
        </p:txBody>
      </p:sp>
      <p:sp>
        <p:nvSpPr>
          <p:cNvPr id="5" name="Espace réservé du pied de page 4">
            <a:extLst>
              <a:ext uri="{FF2B5EF4-FFF2-40B4-BE49-F238E27FC236}">
                <a16:creationId xmlns:a16="http://schemas.microsoft.com/office/drawing/2014/main" id="{C8C28C10-346E-49C3-BB06-BBDBF647D94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0A77120-8C6E-81E3-3F65-73D3FC5A416B}"/>
              </a:ext>
            </a:extLst>
          </p:cNvPr>
          <p:cNvSpPr>
            <a:spLocks noGrp="1"/>
          </p:cNvSpPr>
          <p:nvPr>
            <p:ph type="sldNum" sz="quarter" idx="12"/>
          </p:nvPr>
        </p:nvSpPr>
        <p:spPr/>
        <p:txBody>
          <a:bodyPr/>
          <a:lstStyle/>
          <a:p>
            <a:fld id="{3250684C-119E-4EF4-9356-9A12144DDCE2}" type="slidenum">
              <a:rPr lang="fr-FR" smtClean="0"/>
              <a:t>‹N°›</a:t>
            </a:fld>
            <a:endParaRPr lang="fr-FR"/>
          </a:p>
        </p:txBody>
      </p:sp>
    </p:spTree>
    <p:extLst>
      <p:ext uri="{BB962C8B-B14F-4D97-AF65-F5344CB8AC3E}">
        <p14:creationId xmlns:p14="http://schemas.microsoft.com/office/powerpoint/2010/main" val="254500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4CD2AC-A4CB-827F-BCB5-96BD928136E7}"/>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D15D0E94-3F4A-190B-CB2C-9E9E70D2524C}"/>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1AA78A8-D9A6-71E3-DE0C-55E1C19608FB}"/>
              </a:ext>
            </a:extLst>
          </p:cNvPr>
          <p:cNvSpPr>
            <a:spLocks noGrp="1"/>
          </p:cNvSpPr>
          <p:nvPr>
            <p:ph type="dt" sz="half" idx="10"/>
          </p:nvPr>
        </p:nvSpPr>
        <p:spPr/>
        <p:txBody>
          <a:bodyPr/>
          <a:lstStyle/>
          <a:p>
            <a:fld id="{9A50B7B5-BB54-437F-B93C-72EE16B486F1}" type="datetimeFigureOut">
              <a:rPr lang="fr-FR" smtClean="0"/>
              <a:t>25/04/2024</a:t>
            </a:fld>
            <a:endParaRPr lang="fr-FR"/>
          </a:p>
        </p:txBody>
      </p:sp>
      <p:sp>
        <p:nvSpPr>
          <p:cNvPr id="5" name="Espace réservé du pied de page 4">
            <a:extLst>
              <a:ext uri="{FF2B5EF4-FFF2-40B4-BE49-F238E27FC236}">
                <a16:creationId xmlns:a16="http://schemas.microsoft.com/office/drawing/2014/main" id="{064F3659-753C-8406-4C91-E818B49F2DA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EA28B3E-B0DA-11A9-E479-0A7AD4DF4E54}"/>
              </a:ext>
            </a:extLst>
          </p:cNvPr>
          <p:cNvSpPr>
            <a:spLocks noGrp="1"/>
          </p:cNvSpPr>
          <p:nvPr>
            <p:ph type="sldNum" sz="quarter" idx="12"/>
          </p:nvPr>
        </p:nvSpPr>
        <p:spPr/>
        <p:txBody>
          <a:bodyPr/>
          <a:lstStyle/>
          <a:p>
            <a:fld id="{3250684C-119E-4EF4-9356-9A12144DDCE2}" type="slidenum">
              <a:rPr lang="fr-FR" smtClean="0"/>
              <a:t>‹N°›</a:t>
            </a:fld>
            <a:endParaRPr lang="fr-FR"/>
          </a:p>
        </p:txBody>
      </p:sp>
    </p:spTree>
    <p:extLst>
      <p:ext uri="{BB962C8B-B14F-4D97-AF65-F5344CB8AC3E}">
        <p14:creationId xmlns:p14="http://schemas.microsoft.com/office/powerpoint/2010/main" val="32743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86088B5E-3E54-521D-E2F9-A433CA069445}"/>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11C8C377-3413-86FA-15BB-22C6A1DE2378}"/>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296B829-5043-FA4B-B592-E37236D11632}"/>
              </a:ext>
            </a:extLst>
          </p:cNvPr>
          <p:cNvSpPr>
            <a:spLocks noGrp="1"/>
          </p:cNvSpPr>
          <p:nvPr>
            <p:ph type="dt" sz="half" idx="10"/>
          </p:nvPr>
        </p:nvSpPr>
        <p:spPr/>
        <p:txBody>
          <a:bodyPr/>
          <a:lstStyle/>
          <a:p>
            <a:fld id="{9A50B7B5-BB54-437F-B93C-72EE16B486F1}" type="datetimeFigureOut">
              <a:rPr lang="fr-FR" smtClean="0"/>
              <a:t>25/04/2024</a:t>
            </a:fld>
            <a:endParaRPr lang="fr-FR"/>
          </a:p>
        </p:txBody>
      </p:sp>
      <p:sp>
        <p:nvSpPr>
          <p:cNvPr id="5" name="Espace réservé du pied de page 4">
            <a:extLst>
              <a:ext uri="{FF2B5EF4-FFF2-40B4-BE49-F238E27FC236}">
                <a16:creationId xmlns:a16="http://schemas.microsoft.com/office/drawing/2014/main" id="{79C1A9E9-46C5-860E-A9EF-76A4EAC1E65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33BEA24-D307-779B-B63A-6D0B255C23A9}"/>
              </a:ext>
            </a:extLst>
          </p:cNvPr>
          <p:cNvSpPr>
            <a:spLocks noGrp="1"/>
          </p:cNvSpPr>
          <p:nvPr>
            <p:ph type="sldNum" sz="quarter" idx="12"/>
          </p:nvPr>
        </p:nvSpPr>
        <p:spPr/>
        <p:txBody>
          <a:bodyPr/>
          <a:lstStyle/>
          <a:p>
            <a:fld id="{3250684C-119E-4EF4-9356-9A12144DDCE2}" type="slidenum">
              <a:rPr lang="fr-FR" smtClean="0"/>
              <a:t>‹N°›</a:t>
            </a:fld>
            <a:endParaRPr lang="fr-FR"/>
          </a:p>
        </p:txBody>
      </p:sp>
    </p:spTree>
    <p:extLst>
      <p:ext uri="{BB962C8B-B14F-4D97-AF65-F5344CB8AC3E}">
        <p14:creationId xmlns:p14="http://schemas.microsoft.com/office/powerpoint/2010/main" val="27573839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re">
    <p:bg>
      <p:bgPr>
        <a:solidFill>
          <a:schemeClr val="tx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3B6987D-0137-DE42-B76B-FF621E808D90}"/>
              </a:ext>
            </a:extLst>
          </p:cNvPr>
          <p:cNvSpPr>
            <a:spLocks noGrp="1"/>
          </p:cNvSpPr>
          <p:nvPr>
            <p:ph type="ctrTitle"/>
          </p:nvPr>
        </p:nvSpPr>
        <p:spPr>
          <a:xfrm>
            <a:off x="6367054" y="2116182"/>
            <a:ext cx="5491571" cy="1514019"/>
          </a:xfrm>
          <a:prstGeom prst="rect">
            <a:avLst/>
          </a:prstGeom>
        </p:spPr>
        <p:txBody>
          <a:bodyPr lIns="0" tIns="0" rIns="0" bIns="0" rtlCol="0" anchor="b">
            <a:noAutofit/>
          </a:bodyPr>
          <a:lstStyle>
            <a:lvl1pPr algn="l">
              <a:defRPr sz="6000" b="1" i="0" spc="100" baseline="0">
                <a:solidFill>
                  <a:schemeClr val="bg1"/>
                </a:solidFill>
                <a:latin typeface="+mj-lt"/>
              </a:defRPr>
            </a:lvl1pPr>
          </a:lstStyle>
          <a:p>
            <a:pPr rtl="0"/>
            <a:r>
              <a:rPr lang="fr-FR" noProof="0"/>
              <a:t>Modifiez le style du titre</a:t>
            </a:r>
            <a:endParaRPr lang="fr-FR" noProof="0" dirty="0"/>
          </a:p>
        </p:txBody>
      </p:sp>
      <p:grpSp>
        <p:nvGrpSpPr>
          <p:cNvPr id="9" name="Groupe 8">
            <a:extLst>
              <a:ext uri="{FF2B5EF4-FFF2-40B4-BE49-F238E27FC236}">
                <a16:creationId xmlns:a16="http://schemas.microsoft.com/office/drawing/2014/main" id="{C26C18C3-ED25-DD4B-BA72-24932D54DE37}"/>
              </a:ext>
            </a:extLst>
          </p:cNvPr>
          <p:cNvGrpSpPr>
            <a:grpSpLocks/>
          </p:cNvGrpSpPr>
          <p:nvPr userDrawn="1"/>
        </p:nvGrpSpPr>
        <p:grpSpPr bwMode="auto">
          <a:xfrm>
            <a:off x="1" y="758752"/>
            <a:ext cx="6099248" cy="6099248"/>
            <a:chOff x="0" y="12289"/>
            <a:chExt cx="3550" cy="3551"/>
          </a:xfrm>
        </p:grpSpPr>
        <p:sp>
          <p:nvSpPr>
            <p:cNvPr id="10" name="Forme libre 9">
              <a:extLst>
                <a:ext uri="{FF2B5EF4-FFF2-40B4-BE49-F238E27FC236}">
                  <a16:creationId xmlns:a16="http://schemas.microsoft.com/office/drawing/2014/main" id="{C07CC263-2515-F147-8CC5-F8E9FF9FA8E4}"/>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fr-FR" noProof="0" dirty="0"/>
            </a:p>
          </p:txBody>
        </p:sp>
        <p:sp>
          <p:nvSpPr>
            <p:cNvPr id="11" name="Forme libre 10">
              <a:extLst>
                <a:ext uri="{FF2B5EF4-FFF2-40B4-BE49-F238E27FC236}">
                  <a16:creationId xmlns:a16="http://schemas.microsoft.com/office/drawing/2014/main" id="{43B40037-7481-524B-8685-404D965690F2}"/>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fr-FR" noProof="0" dirty="0"/>
            </a:p>
          </p:txBody>
        </p:sp>
        <p:sp>
          <p:nvSpPr>
            <p:cNvPr id="12" name="Forme libre 11">
              <a:extLst>
                <a:ext uri="{FF2B5EF4-FFF2-40B4-BE49-F238E27FC236}">
                  <a16:creationId xmlns:a16="http://schemas.microsoft.com/office/drawing/2014/main" id="{7B759713-8408-EE47-9394-3DA6F5E4B624}"/>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fr-FR" noProof="0" dirty="0"/>
            </a:p>
          </p:txBody>
        </p:sp>
      </p:grpSp>
      <p:sp>
        <p:nvSpPr>
          <p:cNvPr id="18" name="Espace réservé du texte 29">
            <a:extLst>
              <a:ext uri="{FF2B5EF4-FFF2-40B4-BE49-F238E27FC236}">
                <a16:creationId xmlns:a16="http://schemas.microsoft.com/office/drawing/2014/main" id="{276A9CD7-E675-3048-86D3-3546A2F6B456}"/>
              </a:ext>
            </a:extLst>
          </p:cNvPr>
          <p:cNvSpPr>
            <a:spLocks noGrp="1"/>
          </p:cNvSpPr>
          <p:nvPr>
            <p:ph type="body" sz="quarter" idx="11"/>
          </p:nvPr>
        </p:nvSpPr>
        <p:spPr>
          <a:xfrm>
            <a:off x="6367055" y="4549553"/>
            <a:ext cx="5491570" cy="953337"/>
          </a:xfrm>
        </p:spPr>
        <p:txBody>
          <a:bodyPr lIns="0" tIns="0" rIns="0" bIns="0" rtlCol="0">
            <a:noAutofit/>
          </a:bodyPr>
          <a:lstStyle>
            <a:lvl1pPr marL="0" indent="0">
              <a:buNone/>
              <a:defRPr sz="1800" b="0" i="0">
                <a:solidFill>
                  <a:schemeClr val="tx2"/>
                </a:solidFill>
                <a:latin typeface="+mn-lt"/>
              </a:defRPr>
            </a:lvl1pPr>
            <a:lvl2pPr>
              <a:defRPr sz="4000"/>
            </a:lvl2pPr>
            <a:lvl3pPr>
              <a:defRPr sz="4000"/>
            </a:lvl3pPr>
            <a:lvl4pPr>
              <a:defRPr sz="4000"/>
            </a:lvl4pPr>
            <a:lvl5pPr>
              <a:defRPr sz="4000"/>
            </a:lvl5pPr>
          </a:lstStyle>
          <a:p>
            <a:pPr lvl="0" rtl="0"/>
            <a:r>
              <a:rPr lang="fr-FR" noProof="0"/>
              <a:t>Cliquez pour modifier les styles du texte du masque</a:t>
            </a:r>
          </a:p>
        </p:txBody>
      </p:sp>
      <p:cxnSp>
        <p:nvCxnSpPr>
          <p:cNvPr id="13" name="Connecteur droit 12">
            <a:extLst>
              <a:ext uri="{FF2B5EF4-FFF2-40B4-BE49-F238E27FC236}">
                <a16:creationId xmlns:a16="http://schemas.microsoft.com/office/drawing/2014/main" id="{A69706A2-3726-FE4E-B923-E75D48597816}"/>
              </a:ext>
            </a:extLst>
          </p:cNvPr>
          <p:cNvCxnSpPr>
            <a:cxnSpLocks/>
          </p:cNvCxnSpPr>
          <p:nvPr userDrawn="1"/>
        </p:nvCxnSpPr>
        <p:spPr>
          <a:xfrm>
            <a:off x="6367055" y="4252111"/>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643660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765CA7E-6FA1-4C62-4E9A-41B53A08F321}"/>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2E9DBA4E-8D78-EBCF-5A96-EDEC462059E2}"/>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969A68A-7B96-F030-214A-6C4B0DA64AC1}"/>
              </a:ext>
            </a:extLst>
          </p:cNvPr>
          <p:cNvSpPr>
            <a:spLocks noGrp="1"/>
          </p:cNvSpPr>
          <p:nvPr>
            <p:ph type="dt" sz="half" idx="10"/>
          </p:nvPr>
        </p:nvSpPr>
        <p:spPr/>
        <p:txBody>
          <a:bodyPr/>
          <a:lstStyle/>
          <a:p>
            <a:fld id="{9A50B7B5-BB54-437F-B93C-72EE16B486F1}" type="datetimeFigureOut">
              <a:rPr lang="fr-FR" smtClean="0"/>
              <a:t>25/04/2024</a:t>
            </a:fld>
            <a:endParaRPr lang="fr-FR"/>
          </a:p>
        </p:txBody>
      </p:sp>
      <p:sp>
        <p:nvSpPr>
          <p:cNvPr id="5" name="Espace réservé du pied de page 4">
            <a:extLst>
              <a:ext uri="{FF2B5EF4-FFF2-40B4-BE49-F238E27FC236}">
                <a16:creationId xmlns:a16="http://schemas.microsoft.com/office/drawing/2014/main" id="{33AC4A88-49A9-0843-6507-735E62C573A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80B7242-6676-961F-4FB5-02BFF8D96CA8}"/>
              </a:ext>
            </a:extLst>
          </p:cNvPr>
          <p:cNvSpPr>
            <a:spLocks noGrp="1"/>
          </p:cNvSpPr>
          <p:nvPr>
            <p:ph type="sldNum" sz="quarter" idx="12"/>
          </p:nvPr>
        </p:nvSpPr>
        <p:spPr/>
        <p:txBody>
          <a:bodyPr/>
          <a:lstStyle/>
          <a:p>
            <a:fld id="{3250684C-119E-4EF4-9356-9A12144DDCE2}" type="slidenum">
              <a:rPr lang="fr-FR" smtClean="0"/>
              <a:t>‹N°›</a:t>
            </a:fld>
            <a:endParaRPr lang="fr-FR"/>
          </a:p>
        </p:txBody>
      </p:sp>
    </p:spTree>
    <p:extLst>
      <p:ext uri="{BB962C8B-B14F-4D97-AF65-F5344CB8AC3E}">
        <p14:creationId xmlns:p14="http://schemas.microsoft.com/office/powerpoint/2010/main" val="874989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9E9D45C-73E0-6CC3-93D9-6ADCE24DC43C}"/>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DDD03C08-D15A-47B5-F68D-B412CF570A4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71365422-57C5-A445-C6EF-86EA295DD520}"/>
              </a:ext>
            </a:extLst>
          </p:cNvPr>
          <p:cNvSpPr>
            <a:spLocks noGrp="1"/>
          </p:cNvSpPr>
          <p:nvPr>
            <p:ph type="dt" sz="half" idx="10"/>
          </p:nvPr>
        </p:nvSpPr>
        <p:spPr/>
        <p:txBody>
          <a:bodyPr/>
          <a:lstStyle/>
          <a:p>
            <a:fld id="{9A50B7B5-BB54-437F-B93C-72EE16B486F1}" type="datetimeFigureOut">
              <a:rPr lang="fr-FR" smtClean="0"/>
              <a:t>25/04/2024</a:t>
            </a:fld>
            <a:endParaRPr lang="fr-FR"/>
          </a:p>
        </p:txBody>
      </p:sp>
      <p:sp>
        <p:nvSpPr>
          <p:cNvPr id="5" name="Espace réservé du pied de page 4">
            <a:extLst>
              <a:ext uri="{FF2B5EF4-FFF2-40B4-BE49-F238E27FC236}">
                <a16:creationId xmlns:a16="http://schemas.microsoft.com/office/drawing/2014/main" id="{0FA8A325-25FB-9AA0-97FA-B6AD5E26627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20906A1-49AC-707E-F050-3822E6E8EB97}"/>
              </a:ext>
            </a:extLst>
          </p:cNvPr>
          <p:cNvSpPr>
            <a:spLocks noGrp="1"/>
          </p:cNvSpPr>
          <p:nvPr>
            <p:ph type="sldNum" sz="quarter" idx="12"/>
          </p:nvPr>
        </p:nvSpPr>
        <p:spPr/>
        <p:txBody>
          <a:bodyPr/>
          <a:lstStyle/>
          <a:p>
            <a:fld id="{3250684C-119E-4EF4-9356-9A12144DDCE2}" type="slidenum">
              <a:rPr lang="fr-FR" smtClean="0"/>
              <a:t>‹N°›</a:t>
            </a:fld>
            <a:endParaRPr lang="fr-FR"/>
          </a:p>
        </p:txBody>
      </p:sp>
    </p:spTree>
    <p:extLst>
      <p:ext uri="{BB962C8B-B14F-4D97-AF65-F5344CB8AC3E}">
        <p14:creationId xmlns:p14="http://schemas.microsoft.com/office/powerpoint/2010/main" val="17291140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A20079F-6762-D141-42F4-35E838C07D20}"/>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6D48A9D9-2392-A015-885F-3CE3FFFAAD2E}"/>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7B2AE993-C3ED-5F2C-080E-2D2FE3C173D2}"/>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756943DC-63B6-9E2B-0BB8-61914CC61DB3}"/>
              </a:ext>
            </a:extLst>
          </p:cNvPr>
          <p:cNvSpPr>
            <a:spLocks noGrp="1"/>
          </p:cNvSpPr>
          <p:nvPr>
            <p:ph type="dt" sz="half" idx="10"/>
          </p:nvPr>
        </p:nvSpPr>
        <p:spPr/>
        <p:txBody>
          <a:bodyPr/>
          <a:lstStyle/>
          <a:p>
            <a:fld id="{9A50B7B5-BB54-437F-B93C-72EE16B486F1}" type="datetimeFigureOut">
              <a:rPr lang="fr-FR" smtClean="0"/>
              <a:t>25/04/2024</a:t>
            </a:fld>
            <a:endParaRPr lang="fr-FR"/>
          </a:p>
        </p:txBody>
      </p:sp>
      <p:sp>
        <p:nvSpPr>
          <p:cNvPr id="6" name="Espace réservé du pied de page 5">
            <a:extLst>
              <a:ext uri="{FF2B5EF4-FFF2-40B4-BE49-F238E27FC236}">
                <a16:creationId xmlns:a16="http://schemas.microsoft.com/office/drawing/2014/main" id="{04A948CC-BAAE-2899-6293-124469E27D28}"/>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877EC959-C2D7-B20E-291F-A4BB061F7C14}"/>
              </a:ext>
            </a:extLst>
          </p:cNvPr>
          <p:cNvSpPr>
            <a:spLocks noGrp="1"/>
          </p:cNvSpPr>
          <p:nvPr>
            <p:ph type="sldNum" sz="quarter" idx="12"/>
          </p:nvPr>
        </p:nvSpPr>
        <p:spPr/>
        <p:txBody>
          <a:bodyPr/>
          <a:lstStyle/>
          <a:p>
            <a:fld id="{3250684C-119E-4EF4-9356-9A12144DDCE2}" type="slidenum">
              <a:rPr lang="fr-FR" smtClean="0"/>
              <a:t>‹N°›</a:t>
            </a:fld>
            <a:endParaRPr lang="fr-FR"/>
          </a:p>
        </p:txBody>
      </p:sp>
    </p:spTree>
    <p:extLst>
      <p:ext uri="{BB962C8B-B14F-4D97-AF65-F5344CB8AC3E}">
        <p14:creationId xmlns:p14="http://schemas.microsoft.com/office/powerpoint/2010/main" val="11072743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3813800-B0E1-ABAF-DE6E-34C461E0AF64}"/>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9C2E80A2-7A12-FA43-8804-FBA88FA3F43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6EA40918-44C1-DDAF-6837-1ACD5EE7CF40}"/>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7245F12C-A056-3B93-9C11-CE1FA49C381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3ECBA906-601A-01E5-DA4F-639AFBD8BDB4}"/>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309DC343-59D0-9E3D-F235-123C7F4FCE64}"/>
              </a:ext>
            </a:extLst>
          </p:cNvPr>
          <p:cNvSpPr>
            <a:spLocks noGrp="1"/>
          </p:cNvSpPr>
          <p:nvPr>
            <p:ph type="dt" sz="half" idx="10"/>
          </p:nvPr>
        </p:nvSpPr>
        <p:spPr/>
        <p:txBody>
          <a:bodyPr/>
          <a:lstStyle/>
          <a:p>
            <a:fld id="{9A50B7B5-BB54-437F-B93C-72EE16B486F1}" type="datetimeFigureOut">
              <a:rPr lang="fr-FR" smtClean="0"/>
              <a:t>25/04/2024</a:t>
            </a:fld>
            <a:endParaRPr lang="fr-FR"/>
          </a:p>
        </p:txBody>
      </p:sp>
      <p:sp>
        <p:nvSpPr>
          <p:cNvPr id="8" name="Espace réservé du pied de page 7">
            <a:extLst>
              <a:ext uri="{FF2B5EF4-FFF2-40B4-BE49-F238E27FC236}">
                <a16:creationId xmlns:a16="http://schemas.microsoft.com/office/drawing/2014/main" id="{DABEA6AD-28D7-CD45-D937-B46E891F60EE}"/>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9E695C94-22C7-BD40-E044-F1D9BB756045}"/>
              </a:ext>
            </a:extLst>
          </p:cNvPr>
          <p:cNvSpPr>
            <a:spLocks noGrp="1"/>
          </p:cNvSpPr>
          <p:nvPr>
            <p:ph type="sldNum" sz="quarter" idx="12"/>
          </p:nvPr>
        </p:nvSpPr>
        <p:spPr/>
        <p:txBody>
          <a:bodyPr/>
          <a:lstStyle/>
          <a:p>
            <a:fld id="{3250684C-119E-4EF4-9356-9A12144DDCE2}" type="slidenum">
              <a:rPr lang="fr-FR" smtClean="0"/>
              <a:t>‹N°›</a:t>
            </a:fld>
            <a:endParaRPr lang="fr-FR"/>
          </a:p>
        </p:txBody>
      </p:sp>
    </p:spTree>
    <p:extLst>
      <p:ext uri="{BB962C8B-B14F-4D97-AF65-F5344CB8AC3E}">
        <p14:creationId xmlns:p14="http://schemas.microsoft.com/office/powerpoint/2010/main" val="2874133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521E2BE-8280-225C-8686-E1F265282148}"/>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40C5AD12-C876-44B3-C3A7-68AB9CED6BFA}"/>
              </a:ext>
            </a:extLst>
          </p:cNvPr>
          <p:cNvSpPr>
            <a:spLocks noGrp="1"/>
          </p:cNvSpPr>
          <p:nvPr>
            <p:ph type="dt" sz="half" idx="10"/>
          </p:nvPr>
        </p:nvSpPr>
        <p:spPr/>
        <p:txBody>
          <a:bodyPr/>
          <a:lstStyle/>
          <a:p>
            <a:fld id="{9A50B7B5-BB54-437F-B93C-72EE16B486F1}" type="datetimeFigureOut">
              <a:rPr lang="fr-FR" smtClean="0"/>
              <a:t>25/04/2024</a:t>
            </a:fld>
            <a:endParaRPr lang="fr-FR"/>
          </a:p>
        </p:txBody>
      </p:sp>
      <p:sp>
        <p:nvSpPr>
          <p:cNvPr id="4" name="Espace réservé du pied de page 3">
            <a:extLst>
              <a:ext uri="{FF2B5EF4-FFF2-40B4-BE49-F238E27FC236}">
                <a16:creationId xmlns:a16="http://schemas.microsoft.com/office/drawing/2014/main" id="{BB10F83B-FFB6-E82B-05B7-9EF0B5A0DD28}"/>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AFDF00C5-8434-6B24-6352-34D9AE5068A9}"/>
              </a:ext>
            </a:extLst>
          </p:cNvPr>
          <p:cNvSpPr>
            <a:spLocks noGrp="1"/>
          </p:cNvSpPr>
          <p:nvPr>
            <p:ph type="sldNum" sz="quarter" idx="12"/>
          </p:nvPr>
        </p:nvSpPr>
        <p:spPr/>
        <p:txBody>
          <a:bodyPr/>
          <a:lstStyle/>
          <a:p>
            <a:fld id="{3250684C-119E-4EF4-9356-9A12144DDCE2}" type="slidenum">
              <a:rPr lang="fr-FR" smtClean="0"/>
              <a:t>‹N°›</a:t>
            </a:fld>
            <a:endParaRPr lang="fr-FR"/>
          </a:p>
        </p:txBody>
      </p:sp>
    </p:spTree>
    <p:extLst>
      <p:ext uri="{BB962C8B-B14F-4D97-AF65-F5344CB8AC3E}">
        <p14:creationId xmlns:p14="http://schemas.microsoft.com/office/powerpoint/2010/main" val="538382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3B245E58-ABA5-1346-AB40-B1337CCAEDEC}"/>
              </a:ext>
            </a:extLst>
          </p:cNvPr>
          <p:cNvSpPr>
            <a:spLocks noGrp="1"/>
          </p:cNvSpPr>
          <p:nvPr>
            <p:ph type="dt" sz="half" idx="10"/>
          </p:nvPr>
        </p:nvSpPr>
        <p:spPr/>
        <p:txBody>
          <a:bodyPr/>
          <a:lstStyle/>
          <a:p>
            <a:fld id="{9A50B7B5-BB54-437F-B93C-72EE16B486F1}" type="datetimeFigureOut">
              <a:rPr lang="fr-FR" smtClean="0"/>
              <a:t>25/04/2024</a:t>
            </a:fld>
            <a:endParaRPr lang="fr-FR"/>
          </a:p>
        </p:txBody>
      </p:sp>
      <p:sp>
        <p:nvSpPr>
          <p:cNvPr id="3" name="Espace réservé du pied de page 2">
            <a:extLst>
              <a:ext uri="{FF2B5EF4-FFF2-40B4-BE49-F238E27FC236}">
                <a16:creationId xmlns:a16="http://schemas.microsoft.com/office/drawing/2014/main" id="{0F447131-FB3E-D160-C31F-979AA54B8DC5}"/>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8A73F8C1-7062-3E89-9F24-B7D6DBFC2A69}"/>
              </a:ext>
            </a:extLst>
          </p:cNvPr>
          <p:cNvSpPr>
            <a:spLocks noGrp="1"/>
          </p:cNvSpPr>
          <p:nvPr>
            <p:ph type="sldNum" sz="quarter" idx="12"/>
          </p:nvPr>
        </p:nvSpPr>
        <p:spPr/>
        <p:txBody>
          <a:bodyPr/>
          <a:lstStyle/>
          <a:p>
            <a:fld id="{3250684C-119E-4EF4-9356-9A12144DDCE2}" type="slidenum">
              <a:rPr lang="fr-FR" smtClean="0"/>
              <a:t>‹N°›</a:t>
            </a:fld>
            <a:endParaRPr lang="fr-FR"/>
          </a:p>
        </p:txBody>
      </p:sp>
    </p:spTree>
    <p:extLst>
      <p:ext uri="{BB962C8B-B14F-4D97-AF65-F5344CB8AC3E}">
        <p14:creationId xmlns:p14="http://schemas.microsoft.com/office/powerpoint/2010/main" val="4200884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0960D27-A459-E94D-2C5C-D2748E4263CA}"/>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6F5EC5B4-A375-1337-4146-EDDAA527F8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FD967433-9E1F-A90F-249F-BDA1377C39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F94D3571-0B76-5781-D7D7-CFF36AE71E57}"/>
              </a:ext>
            </a:extLst>
          </p:cNvPr>
          <p:cNvSpPr>
            <a:spLocks noGrp="1"/>
          </p:cNvSpPr>
          <p:nvPr>
            <p:ph type="dt" sz="half" idx="10"/>
          </p:nvPr>
        </p:nvSpPr>
        <p:spPr/>
        <p:txBody>
          <a:bodyPr/>
          <a:lstStyle/>
          <a:p>
            <a:fld id="{9A50B7B5-BB54-437F-B93C-72EE16B486F1}" type="datetimeFigureOut">
              <a:rPr lang="fr-FR" smtClean="0"/>
              <a:t>25/04/2024</a:t>
            </a:fld>
            <a:endParaRPr lang="fr-FR"/>
          </a:p>
        </p:txBody>
      </p:sp>
      <p:sp>
        <p:nvSpPr>
          <p:cNvPr id="6" name="Espace réservé du pied de page 5">
            <a:extLst>
              <a:ext uri="{FF2B5EF4-FFF2-40B4-BE49-F238E27FC236}">
                <a16:creationId xmlns:a16="http://schemas.microsoft.com/office/drawing/2014/main" id="{433BCC58-4639-662B-2767-F63F6E75C87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23816986-7DCF-B117-F3D3-A28F66435942}"/>
              </a:ext>
            </a:extLst>
          </p:cNvPr>
          <p:cNvSpPr>
            <a:spLocks noGrp="1"/>
          </p:cNvSpPr>
          <p:nvPr>
            <p:ph type="sldNum" sz="quarter" idx="12"/>
          </p:nvPr>
        </p:nvSpPr>
        <p:spPr/>
        <p:txBody>
          <a:bodyPr/>
          <a:lstStyle/>
          <a:p>
            <a:fld id="{3250684C-119E-4EF4-9356-9A12144DDCE2}" type="slidenum">
              <a:rPr lang="fr-FR" smtClean="0"/>
              <a:t>‹N°›</a:t>
            </a:fld>
            <a:endParaRPr lang="fr-FR"/>
          </a:p>
        </p:txBody>
      </p:sp>
    </p:spTree>
    <p:extLst>
      <p:ext uri="{BB962C8B-B14F-4D97-AF65-F5344CB8AC3E}">
        <p14:creationId xmlns:p14="http://schemas.microsoft.com/office/powerpoint/2010/main" val="3275404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CF8CAA9-2E6C-B07F-B7BE-D32F97B19DF1}"/>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BA1F1C6F-9133-ED12-B491-36419DD6262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C9C94179-5DFB-61A3-4B18-1989E07B3E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84B1FEFB-50F2-E7B9-9A5E-66A7CBF6764E}"/>
              </a:ext>
            </a:extLst>
          </p:cNvPr>
          <p:cNvSpPr>
            <a:spLocks noGrp="1"/>
          </p:cNvSpPr>
          <p:nvPr>
            <p:ph type="dt" sz="half" idx="10"/>
          </p:nvPr>
        </p:nvSpPr>
        <p:spPr/>
        <p:txBody>
          <a:bodyPr/>
          <a:lstStyle/>
          <a:p>
            <a:fld id="{9A50B7B5-BB54-437F-B93C-72EE16B486F1}" type="datetimeFigureOut">
              <a:rPr lang="fr-FR" smtClean="0"/>
              <a:t>25/04/2024</a:t>
            </a:fld>
            <a:endParaRPr lang="fr-FR"/>
          </a:p>
        </p:txBody>
      </p:sp>
      <p:sp>
        <p:nvSpPr>
          <p:cNvPr id="6" name="Espace réservé du pied de page 5">
            <a:extLst>
              <a:ext uri="{FF2B5EF4-FFF2-40B4-BE49-F238E27FC236}">
                <a16:creationId xmlns:a16="http://schemas.microsoft.com/office/drawing/2014/main" id="{73A19B74-7B63-F2CC-D17A-2DD5767252D1}"/>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CE9E0AA7-2C8B-DD64-0D5F-F45EC416332E}"/>
              </a:ext>
            </a:extLst>
          </p:cNvPr>
          <p:cNvSpPr>
            <a:spLocks noGrp="1"/>
          </p:cNvSpPr>
          <p:nvPr>
            <p:ph type="sldNum" sz="quarter" idx="12"/>
          </p:nvPr>
        </p:nvSpPr>
        <p:spPr/>
        <p:txBody>
          <a:bodyPr/>
          <a:lstStyle/>
          <a:p>
            <a:fld id="{3250684C-119E-4EF4-9356-9A12144DDCE2}" type="slidenum">
              <a:rPr lang="fr-FR" smtClean="0"/>
              <a:t>‹N°›</a:t>
            </a:fld>
            <a:endParaRPr lang="fr-FR"/>
          </a:p>
        </p:txBody>
      </p:sp>
    </p:spTree>
    <p:extLst>
      <p:ext uri="{BB962C8B-B14F-4D97-AF65-F5344CB8AC3E}">
        <p14:creationId xmlns:p14="http://schemas.microsoft.com/office/powerpoint/2010/main" val="428472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C29D5C5F-F503-21C7-8EF9-57960FDE125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DD40E9E2-4F5D-B817-562A-CD66739B876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C848098-838D-17BE-5C6F-2A84E1EC541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50B7B5-BB54-437F-B93C-72EE16B486F1}" type="datetimeFigureOut">
              <a:rPr lang="fr-FR" smtClean="0"/>
              <a:t>25/04/2024</a:t>
            </a:fld>
            <a:endParaRPr lang="fr-FR"/>
          </a:p>
        </p:txBody>
      </p:sp>
      <p:sp>
        <p:nvSpPr>
          <p:cNvPr id="5" name="Espace réservé du pied de page 4">
            <a:extLst>
              <a:ext uri="{FF2B5EF4-FFF2-40B4-BE49-F238E27FC236}">
                <a16:creationId xmlns:a16="http://schemas.microsoft.com/office/drawing/2014/main" id="{0FAB1778-C108-4A29-7794-F2AF4A532E6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F6F3B73A-F324-C0AE-4E41-E2F329EAA5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50684C-119E-4EF4-9356-9A12144DDCE2}" type="slidenum">
              <a:rPr lang="fr-FR" smtClean="0"/>
              <a:t>‹N°›</a:t>
            </a:fld>
            <a:endParaRPr lang="fr-FR"/>
          </a:p>
        </p:txBody>
      </p:sp>
    </p:spTree>
    <p:extLst>
      <p:ext uri="{BB962C8B-B14F-4D97-AF65-F5344CB8AC3E}">
        <p14:creationId xmlns:p14="http://schemas.microsoft.com/office/powerpoint/2010/main" val="24018782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93E168C-8042-5B4E-A5A4-A5BF693AE2D6}"/>
              </a:ext>
            </a:extLst>
          </p:cNvPr>
          <p:cNvSpPr>
            <a:spLocks noGrp="1"/>
          </p:cNvSpPr>
          <p:nvPr>
            <p:ph type="ctrTitle"/>
          </p:nvPr>
        </p:nvSpPr>
        <p:spPr>
          <a:xfrm>
            <a:off x="2054832" y="791110"/>
            <a:ext cx="8977604" cy="2839091"/>
          </a:xfrm>
        </p:spPr>
        <p:txBody>
          <a:bodyPr rtlCol="0" anchor="ctr"/>
          <a:lstStyle/>
          <a:p>
            <a:pPr algn="ctr"/>
            <a:r>
              <a:rPr lang="fr-FR" sz="5400" dirty="0"/>
              <a:t>COMPTE ADMINISTRATIF 2023 ET </a:t>
            </a:r>
            <a:br>
              <a:rPr lang="fr-FR" sz="5400" dirty="0"/>
            </a:br>
            <a:r>
              <a:rPr lang="fr-FR" sz="5400" dirty="0"/>
              <a:t>BUDGET PRIMITIF 2024</a:t>
            </a:r>
            <a:br>
              <a:rPr lang="fr-FR" sz="5400" dirty="0"/>
            </a:br>
            <a:r>
              <a:rPr lang="fr-FR" sz="5400" dirty="0"/>
              <a:t>CCAS ISNEAUVILLE 76230</a:t>
            </a:r>
            <a:endParaRPr lang="en-US" sz="5400" dirty="0"/>
          </a:p>
        </p:txBody>
      </p:sp>
      <p:sp>
        <p:nvSpPr>
          <p:cNvPr id="3" name="Espace réservé au texte 2">
            <a:extLst>
              <a:ext uri="{FF2B5EF4-FFF2-40B4-BE49-F238E27FC236}">
                <a16:creationId xmlns:a16="http://schemas.microsoft.com/office/drawing/2014/main" id="{F18E61D8-31A3-2D45-8E25-CBE846E26E1C}"/>
              </a:ext>
            </a:extLst>
          </p:cNvPr>
          <p:cNvSpPr>
            <a:spLocks noGrp="1"/>
          </p:cNvSpPr>
          <p:nvPr>
            <p:ph type="body" sz="quarter" idx="11"/>
          </p:nvPr>
        </p:nvSpPr>
        <p:spPr>
          <a:xfrm>
            <a:off x="6367055" y="4549553"/>
            <a:ext cx="5491570" cy="953337"/>
          </a:xfrm>
        </p:spPr>
        <p:txBody>
          <a:bodyPr vert="horz" lIns="0" tIns="0" rIns="0" bIns="0" rtlCol="0" anchor="t">
            <a:noAutofit/>
          </a:bodyPr>
          <a:lstStyle/>
          <a:p>
            <a:r>
              <a:rPr lang="fr-FR" sz="2800" dirty="0">
                <a:latin typeface="+mj-lt"/>
              </a:rPr>
              <a:t>NOTE DE PRESENTATION BREVE ET SYNTHETIQUE</a:t>
            </a:r>
            <a:endParaRPr lang="en-US" sz="2800" b="1" dirty="0"/>
          </a:p>
          <a:p>
            <a:endParaRPr lang="fr-FR" dirty="0">
              <a:latin typeface="Franklin Gothic Demi"/>
            </a:endParaRPr>
          </a:p>
          <a:p>
            <a:pPr rtl="0"/>
            <a:endParaRPr lang="fr-FR" dirty="0"/>
          </a:p>
        </p:txBody>
      </p:sp>
    </p:spTree>
    <p:extLst>
      <p:ext uri="{BB962C8B-B14F-4D97-AF65-F5344CB8AC3E}">
        <p14:creationId xmlns:p14="http://schemas.microsoft.com/office/powerpoint/2010/main" val="29609507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F300127-36EE-0885-34BA-47401E12AE4C}"/>
              </a:ext>
            </a:extLst>
          </p:cNvPr>
          <p:cNvSpPr>
            <a:spLocks noGrp="1"/>
          </p:cNvSpPr>
          <p:nvPr>
            <p:ph type="title"/>
          </p:nvPr>
        </p:nvSpPr>
        <p:spPr/>
        <p:txBody>
          <a:bodyPr/>
          <a:lstStyle/>
          <a:p>
            <a:pPr algn="ctr"/>
            <a:r>
              <a:rPr lang="fr-FR" b="1" dirty="0"/>
              <a:t>Présentation générale du budget</a:t>
            </a:r>
          </a:p>
        </p:txBody>
      </p:sp>
      <p:graphicFrame>
        <p:nvGraphicFramePr>
          <p:cNvPr id="7" name="Tableau 7">
            <a:extLst>
              <a:ext uri="{FF2B5EF4-FFF2-40B4-BE49-F238E27FC236}">
                <a16:creationId xmlns:a16="http://schemas.microsoft.com/office/drawing/2014/main" id="{B7852B37-FF03-456B-3CE5-C177DBC1EA24}"/>
              </a:ext>
            </a:extLst>
          </p:cNvPr>
          <p:cNvGraphicFramePr>
            <a:graphicFrameLocks noGrp="1"/>
          </p:cNvGraphicFramePr>
          <p:nvPr>
            <p:extLst>
              <p:ext uri="{D42A27DB-BD31-4B8C-83A1-F6EECF244321}">
                <p14:modId xmlns:p14="http://schemas.microsoft.com/office/powerpoint/2010/main" val="1583011912"/>
              </p:ext>
            </p:extLst>
          </p:nvPr>
        </p:nvGraphicFramePr>
        <p:xfrm>
          <a:off x="2023706" y="2267339"/>
          <a:ext cx="8144587" cy="787504"/>
        </p:xfrm>
        <a:graphic>
          <a:graphicData uri="http://schemas.openxmlformats.org/drawingml/2006/table">
            <a:tbl>
              <a:tblPr firstRow="1" bandRow="1">
                <a:tableStyleId>{5C22544A-7EE6-4342-B048-85BDC9FD1C3A}</a:tableStyleId>
              </a:tblPr>
              <a:tblGrid>
                <a:gridCol w="2733870">
                  <a:extLst>
                    <a:ext uri="{9D8B030D-6E8A-4147-A177-3AD203B41FA5}">
                      <a16:colId xmlns:a16="http://schemas.microsoft.com/office/drawing/2014/main" val="1883592053"/>
                    </a:ext>
                  </a:extLst>
                </a:gridCol>
                <a:gridCol w="2701384">
                  <a:extLst>
                    <a:ext uri="{9D8B030D-6E8A-4147-A177-3AD203B41FA5}">
                      <a16:colId xmlns:a16="http://schemas.microsoft.com/office/drawing/2014/main" val="3155504987"/>
                    </a:ext>
                  </a:extLst>
                </a:gridCol>
                <a:gridCol w="2709333">
                  <a:extLst>
                    <a:ext uri="{9D8B030D-6E8A-4147-A177-3AD203B41FA5}">
                      <a16:colId xmlns:a16="http://schemas.microsoft.com/office/drawing/2014/main" val="3302785791"/>
                    </a:ext>
                  </a:extLst>
                </a:gridCol>
              </a:tblGrid>
              <a:tr h="393752">
                <a:tc>
                  <a:txBody>
                    <a:bodyPr/>
                    <a:lstStyle/>
                    <a:p>
                      <a:endParaRPr lang="fr-FR" dirty="0"/>
                    </a:p>
                  </a:txBody>
                  <a:tcPr/>
                </a:tc>
                <a:tc>
                  <a:txBody>
                    <a:bodyPr/>
                    <a:lstStyle/>
                    <a:p>
                      <a:pPr algn="ctr"/>
                      <a:r>
                        <a:rPr lang="fr-FR" dirty="0"/>
                        <a:t>DEPENSES</a:t>
                      </a:r>
                    </a:p>
                  </a:txBody>
                  <a:tcPr/>
                </a:tc>
                <a:tc>
                  <a:txBody>
                    <a:bodyPr/>
                    <a:lstStyle/>
                    <a:p>
                      <a:pPr algn="ctr"/>
                      <a:r>
                        <a:rPr lang="fr-FR" dirty="0"/>
                        <a:t>RECETTES</a:t>
                      </a:r>
                    </a:p>
                  </a:txBody>
                  <a:tcPr/>
                </a:tc>
                <a:extLst>
                  <a:ext uri="{0D108BD9-81ED-4DB2-BD59-A6C34878D82A}">
                    <a16:rowId xmlns:a16="http://schemas.microsoft.com/office/drawing/2014/main" val="3544568746"/>
                  </a:ext>
                </a:extLst>
              </a:tr>
              <a:tr h="393752">
                <a:tc>
                  <a:txBody>
                    <a:bodyPr/>
                    <a:lstStyle/>
                    <a:p>
                      <a:pPr algn="ctr"/>
                      <a:r>
                        <a:rPr lang="fr-FR" b="1" dirty="0"/>
                        <a:t>TOTAL DU BUDGET 2024</a:t>
                      </a:r>
                    </a:p>
                  </a:txBody>
                  <a:tcPr/>
                </a:tc>
                <a:tc>
                  <a:txBody>
                    <a:bodyPr/>
                    <a:lstStyle/>
                    <a:p>
                      <a:pPr algn="ctr"/>
                      <a:r>
                        <a:rPr lang="fr-FR" b="1" dirty="0"/>
                        <a:t>137 417,38 €</a:t>
                      </a:r>
                    </a:p>
                  </a:txBody>
                  <a:tcPr/>
                </a:tc>
                <a:tc>
                  <a:txBody>
                    <a:bodyPr/>
                    <a:lstStyle/>
                    <a:p>
                      <a:pPr algn="ctr"/>
                      <a:r>
                        <a:rPr lang="fr-FR" b="1" dirty="0"/>
                        <a:t>143 696,22 €</a:t>
                      </a:r>
                    </a:p>
                  </a:txBody>
                  <a:tcPr/>
                </a:tc>
                <a:extLst>
                  <a:ext uri="{0D108BD9-81ED-4DB2-BD59-A6C34878D82A}">
                    <a16:rowId xmlns:a16="http://schemas.microsoft.com/office/drawing/2014/main" val="3542765968"/>
                  </a:ext>
                </a:extLst>
              </a:tr>
            </a:tbl>
          </a:graphicData>
        </a:graphic>
      </p:graphicFrame>
    </p:spTree>
    <p:extLst>
      <p:ext uri="{BB962C8B-B14F-4D97-AF65-F5344CB8AC3E}">
        <p14:creationId xmlns:p14="http://schemas.microsoft.com/office/powerpoint/2010/main" val="6705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F300127-36EE-0885-34BA-47401E12AE4C}"/>
              </a:ext>
            </a:extLst>
          </p:cNvPr>
          <p:cNvSpPr>
            <a:spLocks noGrp="1"/>
          </p:cNvSpPr>
          <p:nvPr>
            <p:ph type="title"/>
          </p:nvPr>
        </p:nvSpPr>
        <p:spPr/>
        <p:txBody>
          <a:bodyPr/>
          <a:lstStyle/>
          <a:p>
            <a:pPr algn="ctr"/>
            <a:r>
              <a:rPr lang="fr-FR" b="1" dirty="0"/>
              <a:t>Présentation générale du budget</a:t>
            </a:r>
          </a:p>
        </p:txBody>
      </p:sp>
      <p:graphicFrame>
        <p:nvGraphicFramePr>
          <p:cNvPr id="7" name="Tableau 7">
            <a:extLst>
              <a:ext uri="{FF2B5EF4-FFF2-40B4-BE49-F238E27FC236}">
                <a16:creationId xmlns:a16="http://schemas.microsoft.com/office/drawing/2014/main" id="{B7852B37-FF03-456B-3CE5-C177DBC1EA24}"/>
              </a:ext>
            </a:extLst>
          </p:cNvPr>
          <p:cNvGraphicFramePr>
            <a:graphicFrameLocks noGrp="1"/>
          </p:cNvGraphicFramePr>
          <p:nvPr>
            <p:extLst>
              <p:ext uri="{D42A27DB-BD31-4B8C-83A1-F6EECF244321}">
                <p14:modId xmlns:p14="http://schemas.microsoft.com/office/powerpoint/2010/main" val="3179722464"/>
              </p:ext>
            </p:extLst>
          </p:nvPr>
        </p:nvGraphicFramePr>
        <p:xfrm>
          <a:off x="2032000" y="2230016"/>
          <a:ext cx="8127999" cy="2982064"/>
        </p:xfrm>
        <a:graphic>
          <a:graphicData uri="http://schemas.openxmlformats.org/drawingml/2006/table">
            <a:tbl>
              <a:tblPr firstRow="1" bandRow="1">
                <a:tableStyleId>{5C22544A-7EE6-4342-B048-85BDC9FD1C3A}</a:tableStyleId>
              </a:tblPr>
              <a:tblGrid>
                <a:gridCol w="2717282">
                  <a:extLst>
                    <a:ext uri="{9D8B030D-6E8A-4147-A177-3AD203B41FA5}">
                      <a16:colId xmlns:a16="http://schemas.microsoft.com/office/drawing/2014/main" val="1883592053"/>
                    </a:ext>
                  </a:extLst>
                </a:gridCol>
                <a:gridCol w="2701384">
                  <a:extLst>
                    <a:ext uri="{9D8B030D-6E8A-4147-A177-3AD203B41FA5}">
                      <a16:colId xmlns:a16="http://schemas.microsoft.com/office/drawing/2014/main" val="3155504987"/>
                    </a:ext>
                  </a:extLst>
                </a:gridCol>
                <a:gridCol w="2709333">
                  <a:extLst>
                    <a:ext uri="{9D8B030D-6E8A-4147-A177-3AD203B41FA5}">
                      <a16:colId xmlns:a16="http://schemas.microsoft.com/office/drawing/2014/main" val="3302785791"/>
                    </a:ext>
                  </a:extLst>
                </a:gridCol>
              </a:tblGrid>
              <a:tr h="393752">
                <a:tc>
                  <a:txBody>
                    <a:bodyPr/>
                    <a:lstStyle/>
                    <a:p>
                      <a:endParaRPr lang="fr-FR" dirty="0"/>
                    </a:p>
                  </a:txBody>
                  <a:tcPr/>
                </a:tc>
                <a:tc>
                  <a:txBody>
                    <a:bodyPr/>
                    <a:lstStyle/>
                    <a:p>
                      <a:pPr algn="ctr"/>
                      <a:r>
                        <a:rPr lang="fr-FR" dirty="0"/>
                        <a:t>DEPENSES</a:t>
                      </a:r>
                    </a:p>
                  </a:txBody>
                  <a:tcPr/>
                </a:tc>
                <a:tc>
                  <a:txBody>
                    <a:bodyPr/>
                    <a:lstStyle/>
                    <a:p>
                      <a:pPr algn="ctr"/>
                      <a:r>
                        <a:rPr lang="fr-FR" dirty="0"/>
                        <a:t>RECETTES</a:t>
                      </a:r>
                    </a:p>
                  </a:txBody>
                  <a:tcPr/>
                </a:tc>
                <a:extLst>
                  <a:ext uri="{0D108BD9-81ED-4DB2-BD59-A6C34878D82A}">
                    <a16:rowId xmlns:a16="http://schemas.microsoft.com/office/drawing/2014/main" val="3544568746"/>
                  </a:ext>
                </a:extLst>
              </a:tr>
              <a:tr h="393752">
                <a:tc>
                  <a:txBody>
                    <a:bodyPr/>
                    <a:lstStyle/>
                    <a:p>
                      <a:r>
                        <a:rPr lang="fr-FR" dirty="0"/>
                        <a:t>Crédits de fonctionnement votés au titre du présent budget</a:t>
                      </a:r>
                    </a:p>
                  </a:txBody>
                  <a:tcPr/>
                </a:tc>
                <a:tc>
                  <a:txBody>
                    <a:bodyPr/>
                    <a:lstStyle/>
                    <a:p>
                      <a:pPr algn="ctr"/>
                      <a:r>
                        <a:rPr lang="fr-FR" b="1" dirty="0"/>
                        <a:t>99 746,05 €</a:t>
                      </a:r>
                    </a:p>
                  </a:txBody>
                  <a:tcPr anchor="ctr"/>
                </a:tc>
                <a:tc>
                  <a:txBody>
                    <a:bodyPr/>
                    <a:lstStyle/>
                    <a:p>
                      <a:pPr algn="ctr"/>
                      <a:r>
                        <a:rPr lang="fr-FR" b="1" dirty="0"/>
                        <a:t>62 671,33€</a:t>
                      </a:r>
                    </a:p>
                  </a:txBody>
                  <a:tcPr anchor="ctr"/>
                </a:tc>
                <a:extLst>
                  <a:ext uri="{0D108BD9-81ED-4DB2-BD59-A6C34878D82A}">
                    <a16:rowId xmlns:a16="http://schemas.microsoft.com/office/drawing/2014/main" val="337784170"/>
                  </a:ext>
                </a:extLst>
              </a:tr>
              <a:tr h="393752">
                <a:tc>
                  <a:txBody>
                    <a:bodyPr/>
                    <a:lstStyle/>
                    <a:p>
                      <a:r>
                        <a:rPr lang="fr-FR" dirty="0"/>
                        <a:t>Reste à réaliser de l’exercice 2023</a:t>
                      </a:r>
                    </a:p>
                  </a:txBody>
                  <a:tcPr/>
                </a:tc>
                <a:tc>
                  <a:txBody>
                    <a:bodyPr/>
                    <a:lstStyle/>
                    <a:p>
                      <a:r>
                        <a:rPr lang="fr-FR" dirty="0"/>
                        <a:t>   </a:t>
                      </a:r>
                    </a:p>
                  </a:txBody>
                  <a:tcPr/>
                </a:tc>
                <a:tc>
                  <a:txBody>
                    <a:bodyPr/>
                    <a:lstStyle/>
                    <a:p>
                      <a:endParaRPr lang="fr-FR" dirty="0"/>
                    </a:p>
                  </a:txBody>
                  <a:tcPr/>
                </a:tc>
                <a:extLst>
                  <a:ext uri="{0D108BD9-81ED-4DB2-BD59-A6C34878D82A}">
                    <a16:rowId xmlns:a16="http://schemas.microsoft.com/office/drawing/2014/main" val="2906936036"/>
                  </a:ext>
                </a:extLst>
              </a:tr>
              <a:tr h="393752">
                <a:tc>
                  <a:txBody>
                    <a:bodyPr/>
                    <a:lstStyle/>
                    <a:p>
                      <a:r>
                        <a:rPr lang="fr-FR" dirty="0"/>
                        <a:t>Résultat 2023 de fonctionnement reporté</a:t>
                      </a:r>
                    </a:p>
                  </a:txBody>
                  <a:tcPr/>
                </a:tc>
                <a:tc>
                  <a:txBody>
                    <a:bodyPr/>
                    <a:lstStyle/>
                    <a:p>
                      <a:endParaRPr lang="fr-FR" dirty="0"/>
                    </a:p>
                  </a:txBody>
                  <a:tcPr/>
                </a:tc>
                <a:tc>
                  <a:txBody>
                    <a:bodyPr/>
                    <a:lstStyle/>
                    <a:p>
                      <a:pPr algn="ctr"/>
                      <a:r>
                        <a:rPr lang="fr-FR" b="1" dirty="0"/>
                        <a:t>43 353,56 €</a:t>
                      </a:r>
                    </a:p>
                  </a:txBody>
                  <a:tcPr anchor="ctr"/>
                </a:tc>
                <a:extLst>
                  <a:ext uri="{0D108BD9-81ED-4DB2-BD59-A6C34878D82A}">
                    <a16:rowId xmlns:a16="http://schemas.microsoft.com/office/drawing/2014/main" val="4250032851"/>
                  </a:ext>
                </a:extLst>
              </a:tr>
              <a:tr h="393752">
                <a:tc>
                  <a:txBody>
                    <a:bodyPr/>
                    <a:lstStyle/>
                    <a:p>
                      <a:pPr algn="ctr"/>
                      <a:r>
                        <a:rPr lang="fr-FR" b="1" dirty="0"/>
                        <a:t>TOTAL</a:t>
                      </a:r>
                    </a:p>
                  </a:txBody>
                  <a:tcPr/>
                </a:tc>
                <a:tc>
                  <a:txBody>
                    <a:bodyPr/>
                    <a:lstStyle/>
                    <a:p>
                      <a:pPr algn="ctr"/>
                      <a:r>
                        <a:rPr lang="fr-FR" b="1" dirty="0"/>
                        <a:t>99 746,05 €</a:t>
                      </a:r>
                    </a:p>
                  </a:txBody>
                  <a:tcPr/>
                </a:tc>
                <a:tc>
                  <a:txBody>
                    <a:bodyPr/>
                    <a:lstStyle/>
                    <a:p>
                      <a:pPr algn="ctr"/>
                      <a:r>
                        <a:rPr lang="fr-FR" b="1" dirty="0"/>
                        <a:t>106 024,89 €</a:t>
                      </a:r>
                    </a:p>
                  </a:txBody>
                  <a:tcPr/>
                </a:tc>
                <a:extLst>
                  <a:ext uri="{0D108BD9-81ED-4DB2-BD59-A6C34878D82A}">
                    <a16:rowId xmlns:a16="http://schemas.microsoft.com/office/drawing/2014/main" val="3542765968"/>
                  </a:ext>
                </a:extLst>
              </a:tr>
            </a:tbl>
          </a:graphicData>
        </a:graphic>
      </p:graphicFrame>
      <p:sp>
        <p:nvSpPr>
          <p:cNvPr id="8" name="ZoneTexte 7">
            <a:extLst>
              <a:ext uri="{FF2B5EF4-FFF2-40B4-BE49-F238E27FC236}">
                <a16:creationId xmlns:a16="http://schemas.microsoft.com/office/drawing/2014/main" id="{09FB50E1-86AB-481E-4E00-4AA9BE7F6075}"/>
              </a:ext>
            </a:extLst>
          </p:cNvPr>
          <p:cNvSpPr txBox="1"/>
          <p:nvPr/>
        </p:nvSpPr>
        <p:spPr>
          <a:xfrm>
            <a:off x="2032000" y="1690688"/>
            <a:ext cx="8127999" cy="369332"/>
          </a:xfrm>
          <a:prstGeom prst="rect">
            <a:avLst/>
          </a:prstGeom>
          <a:noFill/>
        </p:spPr>
        <p:txBody>
          <a:bodyPr wrap="square" rtlCol="0">
            <a:spAutoFit/>
          </a:bodyPr>
          <a:lstStyle/>
          <a:p>
            <a:pPr algn="ctr"/>
            <a:r>
              <a:rPr lang="fr-FR" b="1" dirty="0"/>
              <a:t>FONCTIONNEMENT</a:t>
            </a:r>
          </a:p>
        </p:txBody>
      </p:sp>
    </p:spTree>
    <p:extLst>
      <p:ext uri="{BB962C8B-B14F-4D97-AF65-F5344CB8AC3E}">
        <p14:creationId xmlns:p14="http://schemas.microsoft.com/office/powerpoint/2010/main" val="1759375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F300127-36EE-0885-34BA-47401E12AE4C}"/>
              </a:ext>
            </a:extLst>
          </p:cNvPr>
          <p:cNvSpPr>
            <a:spLocks noGrp="1"/>
          </p:cNvSpPr>
          <p:nvPr>
            <p:ph type="title"/>
          </p:nvPr>
        </p:nvSpPr>
        <p:spPr>
          <a:xfrm>
            <a:off x="838200" y="365125"/>
            <a:ext cx="10515600" cy="435817"/>
          </a:xfrm>
        </p:spPr>
        <p:txBody>
          <a:bodyPr>
            <a:normAutofit fontScale="90000"/>
          </a:bodyPr>
          <a:lstStyle/>
          <a:p>
            <a:pPr algn="ctr"/>
            <a:r>
              <a:rPr lang="fr-FR" b="1" dirty="0"/>
              <a:t>Présentation générale du budget</a:t>
            </a:r>
          </a:p>
        </p:txBody>
      </p:sp>
      <p:sp>
        <p:nvSpPr>
          <p:cNvPr id="8" name="ZoneTexte 7">
            <a:extLst>
              <a:ext uri="{FF2B5EF4-FFF2-40B4-BE49-F238E27FC236}">
                <a16:creationId xmlns:a16="http://schemas.microsoft.com/office/drawing/2014/main" id="{09FB50E1-86AB-481E-4E00-4AA9BE7F6075}"/>
              </a:ext>
            </a:extLst>
          </p:cNvPr>
          <p:cNvSpPr txBox="1"/>
          <p:nvPr/>
        </p:nvSpPr>
        <p:spPr>
          <a:xfrm>
            <a:off x="2032000" y="1690688"/>
            <a:ext cx="8127999" cy="369332"/>
          </a:xfrm>
          <a:prstGeom prst="rect">
            <a:avLst/>
          </a:prstGeom>
          <a:noFill/>
        </p:spPr>
        <p:txBody>
          <a:bodyPr wrap="square" rtlCol="0">
            <a:spAutoFit/>
          </a:bodyPr>
          <a:lstStyle/>
          <a:p>
            <a:pPr algn="ctr"/>
            <a:r>
              <a:rPr lang="fr-FR" b="1" dirty="0"/>
              <a:t>DEPENSES DE FONCTIONNEMENT</a:t>
            </a:r>
          </a:p>
        </p:txBody>
      </p:sp>
      <p:graphicFrame>
        <p:nvGraphicFramePr>
          <p:cNvPr id="4" name="Tableau 4">
            <a:extLst>
              <a:ext uri="{FF2B5EF4-FFF2-40B4-BE49-F238E27FC236}">
                <a16:creationId xmlns:a16="http://schemas.microsoft.com/office/drawing/2014/main" id="{C1551CBB-067F-ED4F-8E01-7AF8C8CBC144}"/>
              </a:ext>
            </a:extLst>
          </p:cNvPr>
          <p:cNvGraphicFramePr>
            <a:graphicFrameLocks noGrp="1"/>
          </p:cNvGraphicFramePr>
          <p:nvPr>
            <p:extLst>
              <p:ext uri="{D42A27DB-BD31-4B8C-83A1-F6EECF244321}">
                <p14:modId xmlns:p14="http://schemas.microsoft.com/office/powerpoint/2010/main" val="3168221307"/>
              </p:ext>
            </p:extLst>
          </p:nvPr>
        </p:nvGraphicFramePr>
        <p:xfrm>
          <a:off x="442167" y="1810139"/>
          <a:ext cx="11307666" cy="1899446"/>
        </p:xfrm>
        <a:graphic>
          <a:graphicData uri="http://schemas.openxmlformats.org/drawingml/2006/table">
            <a:tbl>
              <a:tblPr firstRow="1" lastRow="1" bandRow="1">
                <a:tableStyleId>{5C22544A-7EE6-4342-B048-85BDC9FD1C3A}</a:tableStyleId>
              </a:tblPr>
              <a:tblGrid>
                <a:gridCol w="3762198">
                  <a:extLst>
                    <a:ext uri="{9D8B030D-6E8A-4147-A177-3AD203B41FA5}">
                      <a16:colId xmlns:a16="http://schemas.microsoft.com/office/drawing/2014/main" val="4284935866"/>
                    </a:ext>
                  </a:extLst>
                </a:gridCol>
                <a:gridCol w="3772734">
                  <a:extLst>
                    <a:ext uri="{9D8B030D-6E8A-4147-A177-3AD203B41FA5}">
                      <a16:colId xmlns:a16="http://schemas.microsoft.com/office/drawing/2014/main" val="3929653091"/>
                    </a:ext>
                  </a:extLst>
                </a:gridCol>
                <a:gridCol w="3772734">
                  <a:extLst>
                    <a:ext uri="{9D8B030D-6E8A-4147-A177-3AD203B41FA5}">
                      <a16:colId xmlns:a16="http://schemas.microsoft.com/office/drawing/2014/main" val="3356240742"/>
                    </a:ext>
                  </a:extLst>
                </a:gridCol>
              </a:tblGrid>
              <a:tr h="366560">
                <a:tc>
                  <a:txBody>
                    <a:bodyPr/>
                    <a:lstStyle/>
                    <a:p>
                      <a:pPr algn="ctr"/>
                      <a:r>
                        <a:rPr lang="fr-FR" sz="1600" b="1" dirty="0"/>
                        <a:t>Libellé</a:t>
                      </a:r>
                    </a:p>
                  </a:txBody>
                  <a:tcPr/>
                </a:tc>
                <a:tc>
                  <a:txBody>
                    <a:bodyPr/>
                    <a:lstStyle/>
                    <a:p>
                      <a:pPr algn="ctr"/>
                      <a:r>
                        <a:rPr lang="fr-FR" sz="1600" b="1" dirty="0"/>
                        <a:t>Budget 2023</a:t>
                      </a:r>
                    </a:p>
                  </a:txBody>
                  <a:tcPr/>
                </a:tc>
                <a:tc>
                  <a:txBody>
                    <a:bodyPr/>
                    <a:lstStyle/>
                    <a:p>
                      <a:pPr algn="ctr"/>
                      <a:r>
                        <a:rPr lang="fr-FR" sz="1600" b="1" dirty="0"/>
                        <a:t>Proposition budget 2024</a:t>
                      </a:r>
                    </a:p>
                  </a:txBody>
                  <a:tcPr/>
                </a:tc>
                <a:extLst>
                  <a:ext uri="{0D108BD9-81ED-4DB2-BD59-A6C34878D82A}">
                    <a16:rowId xmlns:a16="http://schemas.microsoft.com/office/drawing/2014/main" val="264796781"/>
                  </a:ext>
                </a:extLst>
              </a:tr>
              <a:tr h="366560">
                <a:tc>
                  <a:txBody>
                    <a:bodyPr/>
                    <a:lstStyle/>
                    <a:p>
                      <a:r>
                        <a:rPr lang="fr-FR" sz="1600" b="1" dirty="0"/>
                        <a:t>Subvention ville</a:t>
                      </a:r>
                    </a:p>
                  </a:txBody>
                  <a:tcPr anchor="ctr"/>
                </a:tc>
                <a:tc>
                  <a:txBody>
                    <a:bodyPr/>
                    <a:lstStyle/>
                    <a:p>
                      <a:pPr algn="ctr"/>
                      <a:r>
                        <a:rPr lang="fr-FR" sz="1600" b="1" dirty="0"/>
                        <a:t>25 000 €</a:t>
                      </a:r>
                    </a:p>
                  </a:txBody>
                  <a:tcPr anchor="ctr"/>
                </a:tc>
                <a:tc>
                  <a:txBody>
                    <a:bodyPr/>
                    <a:lstStyle/>
                    <a:p>
                      <a:pPr algn="ctr"/>
                      <a:r>
                        <a:rPr lang="fr-FR" sz="1600" b="1" dirty="0"/>
                        <a:t>25 000 €</a:t>
                      </a:r>
                    </a:p>
                  </a:txBody>
                  <a:tcPr anchor="ctr"/>
                </a:tc>
                <a:extLst>
                  <a:ext uri="{0D108BD9-81ED-4DB2-BD59-A6C34878D82A}">
                    <a16:rowId xmlns:a16="http://schemas.microsoft.com/office/drawing/2014/main" val="2122250862"/>
                  </a:ext>
                </a:extLst>
              </a:tr>
              <a:tr h="366560">
                <a:tc>
                  <a:txBody>
                    <a:bodyPr/>
                    <a:lstStyle/>
                    <a:p>
                      <a:r>
                        <a:rPr lang="fr-FR" sz="1600" b="1" dirty="0"/>
                        <a:t>Transfert exceptionnel</a:t>
                      </a:r>
                    </a:p>
                  </a:txBody>
                  <a:tcPr anchor="ctr"/>
                </a:tc>
                <a:tc>
                  <a:txBody>
                    <a:bodyPr/>
                    <a:lstStyle/>
                    <a:p>
                      <a:pPr algn="ctr"/>
                      <a:r>
                        <a:rPr lang="fr-FR" sz="1600" b="1" dirty="0"/>
                        <a:t>37 671,33 €</a:t>
                      </a:r>
                    </a:p>
                  </a:txBody>
                  <a:tcPr anchor="ctr"/>
                </a:tc>
                <a:tc>
                  <a:txBody>
                    <a:bodyPr/>
                    <a:lstStyle/>
                    <a:p>
                      <a:pPr algn="ctr"/>
                      <a:r>
                        <a:rPr lang="fr-FR" sz="1600" b="1" dirty="0"/>
                        <a:t>37 671,33 €</a:t>
                      </a:r>
                    </a:p>
                  </a:txBody>
                  <a:tcPr anchor="ctr"/>
                </a:tc>
                <a:extLst>
                  <a:ext uri="{0D108BD9-81ED-4DB2-BD59-A6C34878D82A}">
                    <a16:rowId xmlns:a16="http://schemas.microsoft.com/office/drawing/2014/main" val="1504587700"/>
                  </a:ext>
                </a:extLst>
              </a:tr>
              <a:tr h="399883">
                <a:tc>
                  <a:txBody>
                    <a:bodyPr/>
                    <a:lstStyle/>
                    <a:p>
                      <a:pPr algn="ctr"/>
                      <a:r>
                        <a:rPr lang="fr-FR" sz="1800" b="1" dirty="0"/>
                        <a:t>Report résultat </a:t>
                      </a:r>
                    </a:p>
                  </a:txBody>
                  <a:tcPr anchor="ctr"/>
                </a:tc>
                <a:tc>
                  <a:txBody>
                    <a:bodyPr/>
                    <a:lstStyle/>
                    <a:p>
                      <a:pPr algn="ctr"/>
                      <a:r>
                        <a:rPr lang="fr-FR" sz="1600" b="1" dirty="0"/>
                        <a:t>40 427,11 €</a:t>
                      </a:r>
                    </a:p>
                  </a:txBody>
                  <a:tcPr anchor="ctr"/>
                </a:tc>
                <a:tc>
                  <a:txBody>
                    <a:bodyPr/>
                    <a:lstStyle/>
                    <a:p>
                      <a:pPr algn="ctr"/>
                      <a:r>
                        <a:rPr lang="fr-FR" sz="1600" b="1" dirty="0"/>
                        <a:t>43 353,56 €</a:t>
                      </a:r>
                    </a:p>
                  </a:txBody>
                  <a:tcPr anchor="ctr"/>
                </a:tc>
                <a:extLst>
                  <a:ext uri="{0D108BD9-81ED-4DB2-BD59-A6C34878D82A}">
                    <a16:rowId xmlns:a16="http://schemas.microsoft.com/office/drawing/2014/main" val="1826204993"/>
                  </a:ext>
                </a:extLst>
              </a:tr>
              <a:tr h="399883">
                <a:tc>
                  <a:txBody>
                    <a:bodyPr/>
                    <a:lstStyle/>
                    <a:p>
                      <a:pPr algn="ctr"/>
                      <a:r>
                        <a:rPr lang="fr-FR" sz="1800" b="1" dirty="0"/>
                        <a:t>TOTAL</a:t>
                      </a:r>
                    </a:p>
                  </a:txBody>
                  <a:tcPr anchor="ctr"/>
                </a:tc>
                <a:tc>
                  <a:txBody>
                    <a:bodyPr/>
                    <a:lstStyle/>
                    <a:p>
                      <a:pPr algn="ctr"/>
                      <a:r>
                        <a:rPr lang="fr-FR" sz="1600" b="1" dirty="0"/>
                        <a:t>109 098,44 €</a:t>
                      </a:r>
                    </a:p>
                  </a:txBody>
                  <a:tcPr anchor="ctr"/>
                </a:tc>
                <a:tc>
                  <a:txBody>
                    <a:bodyPr/>
                    <a:lstStyle/>
                    <a:p>
                      <a:pPr algn="ctr"/>
                      <a:r>
                        <a:rPr lang="fr-FR" sz="1600" b="1" dirty="0"/>
                        <a:t>106 024,89 €</a:t>
                      </a:r>
                    </a:p>
                  </a:txBody>
                  <a:tcPr anchor="ctr"/>
                </a:tc>
                <a:extLst>
                  <a:ext uri="{0D108BD9-81ED-4DB2-BD59-A6C34878D82A}">
                    <a16:rowId xmlns:a16="http://schemas.microsoft.com/office/drawing/2014/main" val="1913123461"/>
                  </a:ext>
                </a:extLst>
              </a:tr>
            </a:tbl>
          </a:graphicData>
        </a:graphic>
      </p:graphicFrame>
      <p:sp>
        <p:nvSpPr>
          <p:cNvPr id="5" name="ZoneTexte 4">
            <a:extLst>
              <a:ext uri="{FF2B5EF4-FFF2-40B4-BE49-F238E27FC236}">
                <a16:creationId xmlns:a16="http://schemas.microsoft.com/office/drawing/2014/main" id="{BBD49385-929B-687B-214A-633B3102C0DE}"/>
              </a:ext>
            </a:extLst>
          </p:cNvPr>
          <p:cNvSpPr txBox="1"/>
          <p:nvPr/>
        </p:nvSpPr>
        <p:spPr>
          <a:xfrm>
            <a:off x="2694990" y="914757"/>
            <a:ext cx="6802017" cy="369332"/>
          </a:xfrm>
          <a:prstGeom prst="rect">
            <a:avLst/>
          </a:prstGeom>
          <a:noFill/>
        </p:spPr>
        <p:txBody>
          <a:bodyPr wrap="square" rtlCol="0">
            <a:spAutoFit/>
          </a:bodyPr>
          <a:lstStyle/>
          <a:p>
            <a:pPr algn="ctr"/>
            <a:r>
              <a:rPr lang="fr-FR" b="1" dirty="0"/>
              <a:t>RECETTES DE FONCTIONNEMENT</a:t>
            </a:r>
          </a:p>
        </p:txBody>
      </p:sp>
    </p:spTree>
    <p:extLst>
      <p:ext uri="{BB962C8B-B14F-4D97-AF65-F5344CB8AC3E}">
        <p14:creationId xmlns:p14="http://schemas.microsoft.com/office/powerpoint/2010/main" val="36665886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F300127-36EE-0885-34BA-47401E12AE4C}"/>
              </a:ext>
            </a:extLst>
          </p:cNvPr>
          <p:cNvSpPr>
            <a:spLocks noGrp="1"/>
          </p:cNvSpPr>
          <p:nvPr>
            <p:ph type="title"/>
          </p:nvPr>
        </p:nvSpPr>
        <p:spPr>
          <a:xfrm>
            <a:off x="838200" y="365125"/>
            <a:ext cx="10515600" cy="435817"/>
          </a:xfrm>
        </p:spPr>
        <p:txBody>
          <a:bodyPr>
            <a:normAutofit fontScale="90000"/>
          </a:bodyPr>
          <a:lstStyle/>
          <a:p>
            <a:pPr algn="ctr"/>
            <a:r>
              <a:rPr lang="fr-FR" b="1" dirty="0"/>
              <a:t>Présentation générale du budget</a:t>
            </a:r>
          </a:p>
        </p:txBody>
      </p:sp>
      <p:sp>
        <p:nvSpPr>
          <p:cNvPr id="8" name="ZoneTexte 7">
            <a:extLst>
              <a:ext uri="{FF2B5EF4-FFF2-40B4-BE49-F238E27FC236}">
                <a16:creationId xmlns:a16="http://schemas.microsoft.com/office/drawing/2014/main" id="{09FB50E1-86AB-481E-4E00-4AA9BE7F6075}"/>
              </a:ext>
            </a:extLst>
          </p:cNvPr>
          <p:cNvSpPr txBox="1"/>
          <p:nvPr/>
        </p:nvSpPr>
        <p:spPr>
          <a:xfrm>
            <a:off x="2032000" y="1690688"/>
            <a:ext cx="8127999" cy="369332"/>
          </a:xfrm>
          <a:prstGeom prst="rect">
            <a:avLst/>
          </a:prstGeom>
          <a:noFill/>
        </p:spPr>
        <p:txBody>
          <a:bodyPr wrap="square" rtlCol="0">
            <a:spAutoFit/>
          </a:bodyPr>
          <a:lstStyle/>
          <a:p>
            <a:pPr algn="ctr"/>
            <a:r>
              <a:rPr lang="fr-FR" b="1" dirty="0"/>
              <a:t>DEPENSES DE FONCTIONNEMENT</a:t>
            </a:r>
          </a:p>
        </p:txBody>
      </p:sp>
      <p:graphicFrame>
        <p:nvGraphicFramePr>
          <p:cNvPr id="4" name="Tableau 4">
            <a:extLst>
              <a:ext uri="{FF2B5EF4-FFF2-40B4-BE49-F238E27FC236}">
                <a16:creationId xmlns:a16="http://schemas.microsoft.com/office/drawing/2014/main" id="{C1551CBB-067F-ED4F-8E01-7AF8C8CBC144}"/>
              </a:ext>
            </a:extLst>
          </p:cNvPr>
          <p:cNvGraphicFramePr>
            <a:graphicFrameLocks noGrp="1"/>
          </p:cNvGraphicFramePr>
          <p:nvPr>
            <p:extLst>
              <p:ext uri="{D42A27DB-BD31-4B8C-83A1-F6EECF244321}">
                <p14:modId xmlns:p14="http://schemas.microsoft.com/office/powerpoint/2010/main" val="3710754012"/>
              </p:ext>
            </p:extLst>
          </p:nvPr>
        </p:nvGraphicFramePr>
        <p:xfrm>
          <a:off x="442167" y="1576873"/>
          <a:ext cx="11307666" cy="2682240"/>
        </p:xfrm>
        <a:graphic>
          <a:graphicData uri="http://schemas.openxmlformats.org/drawingml/2006/table">
            <a:tbl>
              <a:tblPr firstRow="1" lastRow="1" bandRow="1">
                <a:tableStyleId>{5C22544A-7EE6-4342-B048-85BDC9FD1C3A}</a:tableStyleId>
              </a:tblPr>
              <a:tblGrid>
                <a:gridCol w="3762198">
                  <a:extLst>
                    <a:ext uri="{9D8B030D-6E8A-4147-A177-3AD203B41FA5}">
                      <a16:colId xmlns:a16="http://schemas.microsoft.com/office/drawing/2014/main" val="4284935866"/>
                    </a:ext>
                  </a:extLst>
                </a:gridCol>
                <a:gridCol w="3772734">
                  <a:extLst>
                    <a:ext uri="{9D8B030D-6E8A-4147-A177-3AD203B41FA5}">
                      <a16:colId xmlns:a16="http://schemas.microsoft.com/office/drawing/2014/main" val="3929653091"/>
                    </a:ext>
                  </a:extLst>
                </a:gridCol>
                <a:gridCol w="3772734">
                  <a:extLst>
                    <a:ext uri="{9D8B030D-6E8A-4147-A177-3AD203B41FA5}">
                      <a16:colId xmlns:a16="http://schemas.microsoft.com/office/drawing/2014/main" val="3356240742"/>
                    </a:ext>
                  </a:extLst>
                </a:gridCol>
              </a:tblGrid>
              <a:tr h="322308">
                <a:tc>
                  <a:txBody>
                    <a:bodyPr/>
                    <a:lstStyle/>
                    <a:p>
                      <a:pPr algn="ctr"/>
                      <a:r>
                        <a:rPr lang="fr-FR" sz="1600" b="1" dirty="0"/>
                        <a:t>Libellé</a:t>
                      </a:r>
                    </a:p>
                  </a:txBody>
                  <a:tcPr/>
                </a:tc>
                <a:tc>
                  <a:txBody>
                    <a:bodyPr/>
                    <a:lstStyle/>
                    <a:p>
                      <a:pPr algn="ctr"/>
                      <a:r>
                        <a:rPr lang="fr-FR" sz="1600" b="1" dirty="0"/>
                        <a:t> Budget 2023 réalisé</a:t>
                      </a:r>
                    </a:p>
                  </a:txBody>
                  <a:tcPr/>
                </a:tc>
                <a:tc>
                  <a:txBody>
                    <a:bodyPr/>
                    <a:lstStyle/>
                    <a:p>
                      <a:pPr algn="ctr"/>
                      <a:r>
                        <a:rPr lang="fr-FR" sz="1600" b="1" dirty="0"/>
                        <a:t>Proposition budget 2024</a:t>
                      </a:r>
                    </a:p>
                  </a:txBody>
                  <a:tcPr/>
                </a:tc>
                <a:extLst>
                  <a:ext uri="{0D108BD9-81ED-4DB2-BD59-A6C34878D82A}">
                    <a16:rowId xmlns:a16="http://schemas.microsoft.com/office/drawing/2014/main" val="264796781"/>
                  </a:ext>
                </a:extLst>
              </a:tr>
              <a:tr h="331557">
                <a:tc>
                  <a:txBody>
                    <a:bodyPr/>
                    <a:lstStyle/>
                    <a:p>
                      <a:r>
                        <a:rPr lang="fr-FR" sz="1600" b="1" dirty="0"/>
                        <a:t>Charges à caractère général (analyses, </a:t>
                      </a:r>
                      <a:r>
                        <a:rPr lang="fr-FR" sz="1600" b="1" dirty="0" err="1"/>
                        <a:t>cdg</a:t>
                      </a:r>
                      <a:r>
                        <a:rPr lang="fr-FR" sz="1600" b="1" dirty="0"/>
                        <a:t>, débouchages, fêtes + en 2024 : produits entretien)</a:t>
                      </a:r>
                    </a:p>
                  </a:txBody>
                  <a:tcPr anchor="ctr">
                    <a:solidFill>
                      <a:srgbClr val="FFC000"/>
                    </a:solidFill>
                  </a:tcPr>
                </a:tc>
                <a:tc>
                  <a:txBody>
                    <a:bodyPr/>
                    <a:lstStyle/>
                    <a:p>
                      <a:pPr algn="ctr"/>
                      <a:r>
                        <a:rPr lang="fr-FR" sz="1600" b="1" dirty="0"/>
                        <a:t>20 573,22€</a:t>
                      </a:r>
                    </a:p>
                  </a:txBody>
                  <a:tcPr anchor="ctr">
                    <a:solidFill>
                      <a:srgbClr val="FFC000"/>
                    </a:solidFill>
                  </a:tcPr>
                </a:tc>
                <a:tc>
                  <a:txBody>
                    <a:bodyPr/>
                    <a:lstStyle/>
                    <a:p>
                      <a:pPr algn="ctr"/>
                      <a:r>
                        <a:rPr lang="fr-FR" sz="1600" b="1" dirty="0"/>
                        <a:t>34 574,72 €</a:t>
                      </a:r>
                    </a:p>
                  </a:txBody>
                  <a:tcPr anchor="ctr">
                    <a:solidFill>
                      <a:srgbClr val="FFC000"/>
                    </a:solidFill>
                  </a:tcPr>
                </a:tc>
                <a:extLst>
                  <a:ext uri="{0D108BD9-81ED-4DB2-BD59-A6C34878D82A}">
                    <a16:rowId xmlns:a16="http://schemas.microsoft.com/office/drawing/2014/main" val="2122250862"/>
                  </a:ext>
                </a:extLst>
              </a:tr>
              <a:tr h="331557">
                <a:tc>
                  <a:txBody>
                    <a:bodyPr/>
                    <a:lstStyle/>
                    <a:p>
                      <a:r>
                        <a:rPr lang="fr-FR" sz="1600" b="1" dirty="0"/>
                        <a:t>Autres charges de gestion courante (aides et secours + subvention clic + transfert exceptionnel )</a:t>
                      </a:r>
                    </a:p>
                  </a:txBody>
                  <a:tcPr anchor="ctr"/>
                </a:tc>
                <a:tc>
                  <a:txBody>
                    <a:bodyPr/>
                    <a:lstStyle/>
                    <a:p>
                      <a:pPr algn="ctr"/>
                      <a:r>
                        <a:rPr lang="fr-FR" sz="1600" b="1" dirty="0"/>
                        <a:t> 1 500 €</a:t>
                      </a:r>
                    </a:p>
                  </a:txBody>
                  <a:tcPr anchor="ctr"/>
                </a:tc>
                <a:tc>
                  <a:txBody>
                    <a:bodyPr/>
                    <a:lstStyle/>
                    <a:p>
                      <a:pPr algn="ctr"/>
                      <a:r>
                        <a:rPr lang="fr-FR" sz="1600" b="1" dirty="0"/>
                        <a:t>65 171,33 €</a:t>
                      </a:r>
                    </a:p>
                  </a:txBody>
                  <a:tcPr anchor="ctr"/>
                </a:tc>
                <a:extLst>
                  <a:ext uri="{0D108BD9-81ED-4DB2-BD59-A6C34878D82A}">
                    <a16:rowId xmlns:a16="http://schemas.microsoft.com/office/drawing/2014/main" val="2358336092"/>
                  </a:ext>
                </a:extLst>
              </a:tr>
              <a:tr h="331557">
                <a:tc>
                  <a:txBody>
                    <a:bodyPr/>
                    <a:lstStyle/>
                    <a:p>
                      <a:endParaRPr lang="fr-FR" sz="1600" b="1" dirty="0"/>
                    </a:p>
                  </a:txBody>
                  <a:tcPr anchor="ctr">
                    <a:solidFill>
                      <a:schemeClr val="accent6"/>
                    </a:solidFill>
                  </a:tcPr>
                </a:tc>
                <a:tc>
                  <a:txBody>
                    <a:bodyPr/>
                    <a:lstStyle/>
                    <a:p>
                      <a:pPr algn="ctr"/>
                      <a:endParaRPr lang="fr-FR" sz="1600" b="1" dirty="0"/>
                    </a:p>
                  </a:txBody>
                  <a:tcPr anchor="ctr">
                    <a:solidFill>
                      <a:schemeClr val="accent6">
                        <a:lumMod val="60000"/>
                        <a:lumOff val="40000"/>
                      </a:schemeClr>
                    </a:solidFill>
                  </a:tcPr>
                </a:tc>
                <a:tc>
                  <a:txBody>
                    <a:bodyPr/>
                    <a:lstStyle/>
                    <a:p>
                      <a:pPr algn="ctr"/>
                      <a:endParaRPr lang="fr-FR" sz="1600" b="1" dirty="0"/>
                    </a:p>
                  </a:txBody>
                  <a:tcPr anchor="ctr">
                    <a:solidFill>
                      <a:schemeClr val="accent6">
                        <a:lumMod val="40000"/>
                        <a:lumOff val="60000"/>
                      </a:schemeClr>
                    </a:solidFill>
                  </a:tcPr>
                </a:tc>
                <a:extLst>
                  <a:ext uri="{0D108BD9-81ED-4DB2-BD59-A6C34878D82A}">
                    <a16:rowId xmlns:a16="http://schemas.microsoft.com/office/drawing/2014/main" val="19626309"/>
                  </a:ext>
                </a:extLst>
              </a:tr>
              <a:tr h="361698">
                <a:tc>
                  <a:txBody>
                    <a:bodyPr/>
                    <a:lstStyle/>
                    <a:p>
                      <a:pPr algn="ctr"/>
                      <a:r>
                        <a:rPr lang="fr-FR" sz="1800" b="1" dirty="0"/>
                        <a:t>TOTAL</a:t>
                      </a:r>
                    </a:p>
                  </a:txBody>
                  <a:tcPr anchor="ctr"/>
                </a:tc>
                <a:tc>
                  <a:txBody>
                    <a:bodyPr/>
                    <a:lstStyle/>
                    <a:p>
                      <a:pPr algn="ctr"/>
                      <a:r>
                        <a:rPr lang="fr-FR" sz="1600" b="1" dirty="0"/>
                        <a:t>22 073,22 €</a:t>
                      </a:r>
                    </a:p>
                  </a:txBody>
                  <a:tcPr anchor="ctr"/>
                </a:tc>
                <a:tc>
                  <a:txBody>
                    <a:bodyPr/>
                    <a:lstStyle/>
                    <a:p>
                      <a:pPr algn="ctr"/>
                      <a:r>
                        <a:rPr lang="fr-FR" sz="1600" b="1" dirty="0"/>
                        <a:t>99 746,05 €</a:t>
                      </a:r>
                    </a:p>
                  </a:txBody>
                  <a:tcPr anchor="ctr"/>
                </a:tc>
                <a:extLst>
                  <a:ext uri="{0D108BD9-81ED-4DB2-BD59-A6C34878D82A}">
                    <a16:rowId xmlns:a16="http://schemas.microsoft.com/office/drawing/2014/main" val="1826204993"/>
                  </a:ext>
                </a:extLst>
              </a:tr>
            </a:tbl>
          </a:graphicData>
        </a:graphic>
      </p:graphicFrame>
      <p:sp>
        <p:nvSpPr>
          <p:cNvPr id="5" name="ZoneTexte 4">
            <a:extLst>
              <a:ext uri="{FF2B5EF4-FFF2-40B4-BE49-F238E27FC236}">
                <a16:creationId xmlns:a16="http://schemas.microsoft.com/office/drawing/2014/main" id="{BBD49385-929B-687B-214A-633B3102C0DE}"/>
              </a:ext>
            </a:extLst>
          </p:cNvPr>
          <p:cNvSpPr txBox="1"/>
          <p:nvPr/>
        </p:nvSpPr>
        <p:spPr>
          <a:xfrm>
            <a:off x="2694990" y="914757"/>
            <a:ext cx="6802017" cy="369332"/>
          </a:xfrm>
          <a:prstGeom prst="rect">
            <a:avLst/>
          </a:prstGeom>
          <a:noFill/>
        </p:spPr>
        <p:txBody>
          <a:bodyPr wrap="square" rtlCol="0">
            <a:spAutoFit/>
          </a:bodyPr>
          <a:lstStyle/>
          <a:p>
            <a:pPr algn="ctr"/>
            <a:r>
              <a:rPr lang="fr-FR" b="1" dirty="0"/>
              <a:t>DEPENSES DE FONCTIONNEMENT</a:t>
            </a:r>
          </a:p>
        </p:txBody>
      </p:sp>
      <p:sp>
        <p:nvSpPr>
          <p:cNvPr id="3" name="ZoneTexte 2">
            <a:extLst>
              <a:ext uri="{FF2B5EF4-FFF2-40B4-BE49-F238E27FC236}">
                <a16:creationId xmlns:a16="http://schemas.microsoft.com/office/drawing/2014/main" id="{6D0C17A3-B209-42EF-D5C2-EE5752DF1DC9}"/>
              </a:ext>
            </a:extLst>
          </p:cNvPr>
          <p:cNvSpPr txBox="1"/>
          <p:nvPr/>
        </p:nvSpPr>
        <p:spPr>
          <a:xfrm>
            <a:off x="647272" y="4767209"/>
            <a:ext cx="4561726" cy="1754326"/>
          </a:xfrm>
          <a:prstGeom prst="rect">
            <a:avLst/>
          </a:prstGeom>
          <a:noFill/>
        </p:spPr>
        <p:txBody>
          <a:bodyPr wrap="square" rtlCol="0">
            <a:spAutoFit/>
          </a:bodyPr>
          <a:lstStyle/>
          <a:p>
            <a:r>
              <a:rPr lang="fr-FR" dirty="0"/>
              <a:t>Proposition budgétaire 2024 plus importante pour les autres charges de gestion courante par rapport au maintien du budget annuel habituel. En 2023, peu de secours attribués et toujours le transfert exceptionnel non réalisé à traiter en 2024.</a:t>
            </a:r>
          </a:p>
        </p:txBody>
      </p:sp>
    </p:spTree>
    <p:extLst>
      <p:ext uri="{BB962C8B-B14F-4D97-AF65-F5344CB8AC3E}">
        <p14:creationId xmlns:p14="http://schemas.microsoft.com/office/powerpoint/2010/main" val="4149715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F300127-36EE-0885-34BA-47401E12AE4C}"/>
              </a:ext>
            </a:extLst>
          </p:cNvPr>
          <p:cNvSpPr>
            <a:spLocks noGrp="1"/>
          </p:cNvSpPr>
          <p:nvPr>
            <p:ph type="title"/>
          </p:nvPr>
        </p:nvSpPr>
        <p:spPr/>
        <p:txBody>
          <a:bodyPr/>
          <a:lstStyle/>
          <a:p>
            <a:pPr algn="ctr"/>
            <a:r>
              <a:rPr lang="fr-FR" b="1" dirty="0"/>
              <a:t>Présentation générale du budget</a:t>
            </a:r>
          </a:p>
        </p:txBody>
      </p:sp>
      <p:graphicFrame>
        <p:nvGraphicFramePr>
          <p:cNvPr id="7" name="Tableau 7">
            <a:extLst>
              <a:ext uri="{FF2B5EF4-FFF2-40B4-BE49-F238E27FC236}">
                <a16:creationId xmlns:a16="http://schemas.microsoft.com/office/drawing/2014/main" id="{B7852B37-FF03-456B-3CE5-C177DBC1EA24}"/>
              </a:ext>
            </a:extLst>
          </p:cNvPr>
          <p:cNvGraphicFramePr>
            <a:graphicFrameLocks noGrp="1"/>
          </p:cNvGraphicFramePr>
          <p:nvPr>
            <p:extLst>
              <p:ext uri="{D42A27DB-BD31-4B8C-83A1-F6EECF244321}">
                <p14:modId xmlns:p14="http://schemas.microsoft.com/office/powerpoint/2010/main" val="2432237636"/>
              </p:ext>
            </p:extLst>
          </p:nvPr>
        </p:nvGraphicFramePr>
        <p:xfrm>
          <a:off x="2032000" y="2230016"/>
          <a:ext cx="8127999" cy="787504"/>
        </p:xfrm>
        <a:graphic>
          <a:graphicData uri="http://schemas.openxmlformats.org/drawingml/2006/table">
            <a:tbl>
              <a:tblPr firstRow="1" bandRow="1">
                <a:tableStyleId>{5C22544A-7EE6-4342-B048-85BDC9FD1C3A}</a:tableStyleId>
              </a:tblPr>
              <a:tblGrid>
                <a:gridCol w="2717282">
                  <a:extLst>
                    <a:ext uri="{9D8B030D-6E8A-4147-A177-3AD203B41FA5}">
                      <a16:colId xmlns:a16="http://schemas.microsoft.com/office/drawing/2014/main" val="1883592053"/>
                    </a:ext>
                  </a:extLst>
                </a:gridCol>
                <a:gridCol w="2701384">
                  <a:extLst>
                    <a:ext uri="{9D8B030D-6E8A-4147-A177-3AD203B41FA5}">
                      <a16:colId xmlns:a16="http://schemas.microsoft.com/office/drawing/2014/main" val="3155504987"/>
                    </a:ext>
                  </a:extLst>
                </a:gridCol>
                <a:gridCol w="2709333">
                  <a:extLst>
                    <a:ext uri="{9D8B030D-6E8A-4147-A177-3AD203B41FA5}">
                      <a16:colId xmlns:a16="http://schemas.microsoft.com/office/drawing/2014/main" val="3302785791"/>
                    </a:ext>
                  </a:extLst>
                </a:gridCol>
              </a:tblGrid>
              <a:tr h="393752">
                <a:tc>
                  <a:txBody>
                    <a:bodyPr/>
                    <a:lstStyle/>
                    <a:p>
                      <a:endParaRPr lang="fr-FR" dirty="0"/>
                    </a:p>
                  </a:txBody>
                  <a:tcPr/>
                </a:tc>
                <a:tc>
                  <a:txBody>
                    <a:bodyPr/>
                    <a:lstStyle/>
                    <a:p>
                      <a:pPr algn="ctr"/>
                      <a:r>
                        <a:rPr lang="fr-FR" dirty="0"/>
                        <a:t>DEPENSES</a:t>
                      </a:r>
                    </a:p>
                  </a:txBody>
                  <a:tcPr/>
                </a:tc>
                <a:tc>
                  <a:txBody>
                    <a:bodyPr/>
                    <a:lstStyle/>
                    <a:p>
                      <a:pPr algn="ctr"/>
                      <a:r>
                        <a:rPr lang="fr-FR" dirty="0"/>
                        <a:t>RECETTES</a:t>
                      </a:r>
                    </a:p>
                  </a:txBody>
                  <a:tcPr/>
                </a:tc>
                <a:extLst>
                  <a:ext uri="{0D108BD9-81ED-4DB2-BD59-A6C34878D82A}">
                    <a16:rowId xmlns:a16="http://schemas.microsoft.com/office/drawing/2014/main" val="3544568746"/>
                  </a:ext>
                </a:extLst>
              </a:tr>
              <a:tr h="393752">
                <a:tc>
                  <a:txBody>
                    <a:bodyPr/>
                    <a:lstStyle/>
                    <a:p>
                      <a:r>
                        <a:rPr lang="fr-FR" dirty="0"/>
                        <a:t>Transfert exceptionnel</a:t>
                      </a:r>
                    </a:p>
                  </a:txBody>
                  <a:tcPr/>
                </a:tc>
                <a:tc>
                  <a:txBody>
                    <a:bodyPr/>
                    <a:lstStyle/>
                    <a:p>
                      <a:pPr algn="ctr"/>
                      <a:r>
                        <a:rPr lang="fr-FR" b="1" dirty="0">
                          <a:solidFill>
                            <a:schemeClr val="tx1"/>
                          </a:solidFill>
                        </a:rPr>
                        <a:t>37 671,33 €</a:t>
                      </a:r>
                    </a:p>
                  </a:txBody>
                  <a:tcPr anchor="ctr"/>
                </a:tc>
                <a:tc>
                  <a:txBody>
                    <a:bodyPr/>
                    <a:lstStyle/>
                    <a:p>
                      <a:pPr algn="ctr"/>
                      <a:r>
                        <a:rPr lang="fr-FR" b="1" dirty="0"/>
                        <a:t>37 671,33 €</a:t>
                      </a:r>
                    </a:p>
                  </a:txBody>
                  <a:tcPr anchor="ctr"/>
                </a:tc>
                <a:extLst>
                  <a:ext uri="{0D108BD9-81ED-4DB2-BD59-A6C34878D82A}">
                    <a16:rowId xmlns:a16="http://schemas.microsoft.com/office/drawing/2014/main" val="4250032851"/>
                  </a:ext>
                </a:extLst>
              </a:tr>
            </a:tbl>
          </a:graphicData>
        </a:graphic>
      </p:graphicFrame>
      <p:sp>
        <p:nvSpPr>
          <p:cNvPr id="8" name="ZoneTexte 7">
            <a:extLst>
              <a:ext uri="{FF2B5EF4-FFF2-40B4-BE49-F238E27FC236}">
                <a16:creationId xmlns:a16="http://schemas.microsoft.com/office/drawing/2014/main" id="{09FB50E1-86AB-481E-4E00-4AA9BE7F6075}"/>
              </a:ext>
            </a:extLst>
          </p:cNvPr>
          <p:cNvSpPr txBox="1"/>
          <p:nvPr/>
        </p:nvSpPr>
        <p:spPr>
          <a:xfrm>
            <a:off x="2032000" y="1690688"/>
            <a:ext cx="8127999" cy="369332"/>
          </a:xfrm>
          <a:prstGeom prst="rect">
            <a:avLst/>
          </a:prstGeom>
          <a:noFill/>
        </p:spPr>
        <p:txBody>
          <a:bodyPr wrap="square" rtlCol="0">
            <a:spAutoFit/>
          </a:bodyPr>
          <a:lstStyle/>
          <a:p>
            <a:pPr algn="ctr"/>
            <a:r>
              <a:rPr lang="fr-FR" b="1" dirty="0"/>
              <a:t>INVESTISSEMENT</a:t>
            </a:r>
          </a:p>
        </p:txBody>
      </p:sp>
      <p:sp>
        <p:nvSpPr>
          <p:cNvPr id="3" name="ZoneTexte 2">
            <a:extLst>
              <a:ext uri="{FF2B5EF4-FFF2-40B4-BE49-F238E27FC236}">
                <a16:creationId xmlns:a16="http://schemas.microsoft.com/office/drawing/2014/main" id="{732DB886-71B9-E4C1-6A84-3F6BE8462C65}"/>
              </a:ext>
            </a:extLst>
          </p:cNvPr>
          <p:cNvSpPr txBox="1"/>
          <p:nvPr/>
        </p:nvSpPr>
        <p:spPr>
          <a:xfrm>
            <a:off x="6832315" y="4150760"/>
            <a:ext cx="4521485" cy="923330"/>
          </a:xfrm>
          <a:prstGeom prst="rect">
            <a:avLst/>
          </a:prstGeom>
          <a:noFill/>
        </p:spPr>
        <p:txBody>
          <a:bodyPr wrap="square" rtlCol="0">
            <a:spAutoFit/>
          </a:bodyPr>
          <a:lstStyle/>
          <a:p>
            <a:r>
              <a:rPr lang="fr-FR" dirty="0"/>
              <a:t>Isneauville, le 29 mars 2024</a:t>
            </a:r>
          </a:p>
          <a:p>
            <a:r>
              <a:rPr lang="fr-FR" dirty="0"/>
              <a:t>La Présidente</a:t>
            </a:r>
          </a:p>
          <a:p>
            <a:r>
              <a:rPr lang="fr-FR" dirty="0"/>
              <a:t>Sylvie LAROCHE</a:t>
            </a:r>
          </a:p>
        </p:txBody>
      </p:sp>
    </p:spTree>
    <p:extLst>
      <p:ext uri="{BB962C8B-B14F-4D97-AF65-F5344CB8AC3E}">
        <p14:creationId xmlns:p14="http://schemas.microsoft.com/office/powerpoint/2010/main" val="39809578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843</TotalTime>
  <Words>264</Words>
  <Application>Microsoft Office PowerPoint</Application>
  <PresentationFormat>Grand écran</PresentationFormat>
  <Paragraphs>67</Paragraphs>
  <Slides>6</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6</vt:i4>
      </vt:variant>
    </vt:vector>
  </HeadingPairs>
  <TitlesOfParts>
    <vt:vector size="11" baseType="lpstr">
      <vt:lpstr>Arial</vt:lpstr>
      <vt:lpstr>Calibri</vt:lpstr>
      <vt:lpstr>Calibri Light</vt:lpstr>
      <vt:lpstr>Franklin Gothic Demi</vt:lpstr>
      <vt:lpstr>Thème Office</vt:lpstr>
      <vt:lpstr>COMPTE ADMINISTRATIF 2023 ET  BUDGET PRIMITIF 2024 CCAS ISNEAUVILLE 76230</vt:lpstr>
      <vt:lpstr>Présentation générale du budget</vt:lpstr>
      <vt:lpstr>Présentation générale du budget</vt:lpstr>
      <vt:lpstr>Présentation générale du budget</vt:lpstr>
      <vt:lpstr>Présentation générale du budget</vt:lpstr>
      <vt:lpstr>Présentation générale du budget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BUDGET PRIMITIF 2023</dc:title>
  <dc:creator>compt01</dc:creator>
  <cp:lastModifiedBy>Florence LEPRINCE</cp:lastModifiedBy>
  <cp:revision>31</cp:revision>
  <cp:lastPrinted>2024-04-25T16:21:47Z</cp:lastPrinted>
  <dcterms:created xsi:type="dcterms:W3CDTF">2023-04-18T08:57:50Z</dcterms:created>
  <dcterms:modified xsi:type="dcterms:W3CDTF">2024-04-25T16:22:34Z</dcterms:modified>
</cp:coreProperties>
</file>